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6"/>
  </p:notesMasterIdLst>
  <p:sldIdLst>
    <p:sldId id="276"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B8E3"/>
    <a:srgbClr val="F3F3F3"/>
    <a:srgbClr val="D4D4D4"/>
    <a:srgbClr val="A9A9A9"/>
    <a:srgbClr val="0A0B4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65" autoAdjust="0"/>
    <p:restoredTop sz="94694"/>
  </p:normalViewPr>
  <p:slideViewPr>
    <p:cSldViewPr snapToGrid="0" snapToObjects="1">
      <p:cViewPr varScale="1">
        <p:scale>
          <a:sx n="161" d="100"/>
          <a:sy n="161" d="100"/>
        </p:scale>
        <p:origin x="328" y="200"/>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799CDA-E777-9E4F-92C3-2ED1C3E52D5F}" type="datetimeFigureOut">
              <a:rPr lang="en-US" smtClean="0"/>
              <a:t>4/28/20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56E510-77F8-5442-9206-867BCEA6F0E6}" type="slidenum">
              <a:rPr lang="en-US" smtClean="0"/>
              <a:t>‹#›</a:t>
            </a:fld>
            <a:endParaRPr lang="en-US"/>
          </a:p>
        </p:txBody>
      </p:sp>
    </p:spTree>
    <p:extLst>
      <p:ext uri="{BB962C8B-B14F-4D97-AF65-F5344CB8AC3E}">
        <p14:creationId xmlns:p14="http://schemas.microsoft.com/office/powerpoint/2010/main" val="9831248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6E510-77F8-5442-9206-867BCEA6F0E6}" type="slidenum">
              <a:rPr lang="en-US" smtClean="0"/>
              <a:t>1</a:t>
            </a:fld>
            <a:endParaRPr lang="en-US"/>
          </a:p>
        </p:txBody>
      </p:sp>
    </p:spTree>
    <p:extLst>
      <p:ext uri="{BB962C8B-B14F-4D97-AF65-F5344CB8AC3E}">
        <p14:creationId xmlns:p14="http://schemas.microsoft.com/office/powerpoint/2010/main" val="4134675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6" indent="0" algn="ctr">
              <a:buNone/>
              <a:defRPr>
                <a:solidFill>
                  <a:schemeClr val="tx1">
                    <a:tint val="75000"/>
                  </a:schemeClr>
                </a:solidFill>
              </a:defRPr>
            </a:lvl2pPr>
            <a:lvl3pPr marL="914411" indent="0" algn="ctr">
              <a:buNone/>
              <a:defRPr>
                <a:solidFill>
                  <a:schemeClr val="tx1">
                    <a:tint val="75000"/>
                  </a:schemeClr>
                </a:solidFill>
              </a:defRPr>
            </a:lvl3pPr>
            <a:lvl4pPr marL="1371617" indent="0" algn="ctr">
              <a:buNone/>
              <a:defRPr>
                <a:solidFill>
                  <a:schemeClr val="tx1">
                    <a:tint val="75000"/>
                  </a:schemeClr>
                </a:solidFill>
              </a:defRPr>
            </a:lvl4pPr>
            <a:lvl5pPr marL="1828823" indent="0" algn="ctr">
              <a:buNone/>
              <a:defRPr>
                <a:solidFill>
                  <a:schemeClr val="tx1">
                    <a:tint val="75000"/>
                  </a:schemeClr>
                </a:solidFill>
              </a:defRPr>
            </a:lvl5pPr>
            <a:lvl6pPr marL="2286029" indent="0" algn="ctr">
              <a:buNone/>
              <a:defRPr>
                <a:solidFill>
                  <a:schemeClr val="tx1">
                    <a:tint val="75000"/>
                  </a:schemeClr>
                </a:solidFill>
              </a:defRPr>
            </a:lvl6pPr>
            <a:lvl7pPr marL="2743234" indent="0" algn="ctr">
              <a:buNone/>
              <a:defRPr>
                <a:solidFill>
                  <a:schemeClr val="tx1">
                    <a:tint val="75000"/>
                  </a:schemeClr>
                </a:solidFill>
              </a:defRPr>
            </a:lvl7pPr>
            <a:lvl8pPr marL="3200440" indent="0" algn="ctr">
              <a:buNone/>
              <a:defRPr>
                <a:solidFill>
                  <a:schemeClr val="tx1">
                    <a:tint val="75000"/>
                  </a:schemeClr>
                </a:solidFill>
              </a:defRPr>
            </a:lvl8pPr>
            <a:lvl9pPr marL="365764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4/28/20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399" y="205979"/>
            <a:ext cx="2057401"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1"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2000">
                <a:solidFill>
                  <a:schemeClr val="tx1">
                    <a:tint val="75000"/>
                  </a:schemeClr>
                </a:solidFill>
              </a:defRPr>
            </a:lvl1pPr>
            <a:lvl2pPr marL="457206" indent="0">
              <a:buNone/>
              <a:defRPr sz="1801">
                <a:solidFill>
                  <a:schemeClr val="tx1">
                    <a:tint val="75000"/>
                  </a:schemeClr>
                </a:solidFill>
              </a:defRPr>
            </a:lvl2pPr>
            <a:lvl3pPr marL="914411" indent="0">
              <a:buNone/>
              <a:defRPr sz="1600">
                <a:solidFill>
                  <a:schemeClr val="tx1">
                    <a:tint val="75000"/>
                  </a:schemeClr>
                </a:solidFill>
              </a:defRPr>
            </a:lvl3pPr>
            <a:lvl4pPr marL="1371617" indent="0">
              <a:buNone/>
              <a:defRPr sz="1401">
                <a:solidFill>
                  <a:schemeClr val="tx1">
                    <a:tint val="75000"/>
                  </a:schemeClr>
                </a:solidFill>
              </a:defRPr>
            </a:lvl4pPr>
            <a:lvl5pPr marL="1828823" indent="0">
              <a:buNone/>
              <a:defRPr sz="1401">
                <a:solidFill>
                  <a:schemeClr val="tx1">
                    <a:tint val="75000"/>
                  </a:schemeClr>
                </a:solidFill>
              </a:defRPr>
            </a:lvl5pPr>
            <a:lvl6pPr marL="2286029" indent="0">
              <a:buNone/>
              <a:defRPr sz="1401">
                <a:solidFill>
                  <a:schemeClr val="tx1">
                    <a:tint val="75000"/>
                  </a:schemeClr>
                </a:solidFill>
              </a:defRPr>
            </a:lvl6pPr>
            <a:lvl7pPr marL="2743234" indent="0">
              <a:buNone/>
              <a:defRPr sz="1401">
                <a:solidFill>
                  <a:schemeClr val="tx1">
                    <a:tint val="75000"/>
                  </a:schemeClr>
                </a:solidFill>
              </a:defRPr>
            </a:lvl7pPr>
            <a:lvl8pPr marL="3200440" indent="0">
              <a:buNone/>
              <a:defRPr sz="1401">
                <a:solidFill>
                  <a:schemeClr val="tx1">
                    <a:tint val="75000"/>
                  </a:schemeClr>
                </a:solidFill>
              </a:defRPr>
            </a:lvl8pPr>
            <a:lvl9pPr marL="3657646" indent="0">
              <a:buNone/>
              <a:defRPr sz="140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4/28/20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200151"/>
            <a:ext cx="4038601" cy="3394472"/>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1"/>
            </a:lvl4pPr>
            <a:lvl5pPr>
              <a:defRPr sz="1801"/>
            </a:lvl5pPr>
            <a:lvl6pPr>
              <a:defRPr sz="1801"/>
            </a:lvl6pPr>
            <a:lvl7pPr>
              <a:defRPr sz="1801"/>
            </a:lvl7pPr>
            <a:lvl8pPr>
              <a:defRPr sz="1801"/>
            </a:lvl8pPr>
            <a:lvl9pPr>
              <a:defRPr sz="18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4" cy="47982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1631156"/>
            <a:ext cx="4041774" cy="2963466"/>
          </a:xfrm>
        </p:spPr>
        <p:txBody>
          <a:bodyPr/>
          <a:lstStyle>
            <a:lvl1pPr>
              <a:defRPr sz="2400"/>
            </a:lvl1pPr>
            <a:lvl2pPr>
              <a:defRPr sz="2000"/>
            </a:lvl2pPr>
            <a:lvl3pPr>
              <a:defRPr sz="1801"/>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4/28/20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4/28/20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4/28/20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2" y="204789"/>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1"/>
            </a:lvl1pPr>
            <a:lvl2pPr marL="457206" indent="0">
              <a:buNone/>
              <a:defRPr sz="1200"/>
            </a:lvl2pPr>
            <a:lvl3pPr marL="914411" indent="0">
              <a:buNone/>
              <a:defRPr sz="1001"/>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1"/>
            </a:lvl1pPr>
            <a:lvl2pPr marL="457206" indent="0">
              <a:buNone/>
              <a:defRPr sz="1200"/>
            </a:lvl2pPr>
            <a:lvl3pPr marL="914411" indent="0">
              <a:buNone/>
              <a:defRPr sz="1001"/>
            </a:lvl3pPr>
            <a:lvl4pPr marL="1371617" indent="0">
              <a:buNone/>
              <a:defRPr sz="900"/>
            </a:lvl4pPr>
            <a:lvl5pPr marL="1828823" indent="0">
              <a:buNone/>
              <a:defRPr sz="900"/>
            </a:lvl5pPr>
            <a:lvl6pPr marL="2286029" indent="0">
              <a:buNone/>
              <a:defRPr sz="900"/>
            </a:lvl6pPr>
            <a:lvl7pPr marL="2743234" indent="0">
              <a:buNone/>
              <a:defRPr sz="900"/>
            </a:lvl7pPr>
            <a:lvl8pPr marL="3200440" indent="0">
              <a:buNone/>
              <a:defRPr sz="900"/>
            </a:lvl8pPr>
            <a:lvl9pPr marL="3657646"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4/28/20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4/28/20</a:t>
            </a:fld>
            <a:endParaRPr lang="en-US"/>
          </a:p>
        </p:txBody>
      </p:sp>
      <p:sp>
        <p:nvSpPr>
          <p:cNvPr id="5" name="Footer Placeholder 4"/>
          <p:cNvSpPr>
            <a:spLocks noGrp="1"/>
          </p:cNvSpPr>
          <p:nvPr>
            <p:ph type="ftr" sz="quarter" idx="3"/>
          </p:nvPr>
        </p:nvSpPr>
        <p:spPr>
          <a:xfrm>
            <a:off x="3124202"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6" rtl="0" eaLnBrk="1" latinLnBrk="0" hangingPunct="1">
        <a:spcBef>
          <a:spcPct val="0"/>
        </a:spcBef>
        <a:buNone/>
        <a:defRPr sz="4400" kern="1200">
          <a:solidFill>
            <a:schemeClr val="tx1"/>
          </a:solidFill>
          <a:latin typeface="+mj-lt"/>
          <a:ea typeface="+mj-ea"/>
          <a:cs typeface="+mj-cs"/>
        </a:defRPr>
      </a:lvl1pPr>
    </p:titleStyle>
    <p:bodyStyle>
      <a:lvl1pPr marL="342904" indent="-342904" algn="l" defTabSz="457206" rtl="0" eaLnBrk="1" latinLnBrk="0" hangingPunct="1">
        <a:spcBef>
          <a:spcPct val="20000"/>
        </a:spcBef>
        <a:buFont typeface="Arial"/>
        <a:buChar char="•"/>
        <a:defRPr sz="3200" kern="1200">
          <a:solidFill>
            <a:schemeClr val="tx1"/>
          </a:solidFill>
          <a:latin typeface="+mn-lt"/>
          <a:ea typeface="+mn-ea"/>
          <a:cs typeface="+mn-cs"/>
        </a:defRPr>
      </a:lvl1pPr>
      <a:lvl2pPr marL="742959" indent="-285753" algn="l" defTabSz="457206" rtl="0" eaLnBrk="1" latinLnBrk="0" hangingPunct="1">
        <a:spcBef>
          <a:spcPct val="20000"/>
        </a:spcBef>
        <a:buFont typeface="Arial"/>
        <a:buChar char="–"/>
        <a:defRPr sz="2800" kern="1200">
          <a:solidFill>
            <a:schemeClr val="tx1"/>
          </a:solidFill>
          <a:latin typeface="+mn-lt"/>
          <a:ea typeface="+mn-ea"/>
          <a:cs typeface="+mn-cs"/>
        </a:defRPr>
      </a:lvl2pPr>
      <a:lvl3pPr marL="1143015" indent="-228604" algn="l" defTabSz="457206" rtl="0" eaLnBrk="1" latinLnBrk="0" hangingPunct="1">
        <a:spcBef>
          <a:spcPct val="20000"/>
        </a:spcBef>
        <a:buFont typeface="Arial"/>
        <a:buChar char="•"/>
        <a:defRPr sz="2400" kern="1200">
          <a:solidFill>
            <a:schemeClr val="tx1"/>
          </a:solidFill>
          <a:latin typeface="+mn-lt"/>
          <a:ea typeface="+mn-ea"/>
          <a:cs typeface="+mn-cs"/>
        </a:defRPr>
      </a:lvl3pPr>
      <a:lvl4pPr marL="1600221" indent="-228604" algn="l" defTabSz="457206" rtl="0" eaLnBrk="1" latinLnBrk="0" hangingPunct="1">
        <a:spcBef>
          <a:spcPct val="20000"/>
        </a:spcBef>
        <a:buFont typeface="Arial"/>
        <a:buChar char="–"/>
        <a:defRPr sz="2000" kern="1200">
          <a:solidFill>
            <a:schemeClr val="tx1"/>
          </a:solidFill>
          <a:latin typeface="+mn-lt"/>
          <a:ea typeface="+mn-ea"/>
          <a:cs typeface="+mn-cs"/>
        </a:defRPr>
      </a:lvl4pPr>
      <a:lvl5pPr marL="2057427" indent="-228604" algn="l" defTabSz="457206" rtl="0" eaLnBrk="1" latinLnBrk="0" hangingPunct="1">
        <a:spcBef>
          <a:spcPct val="20000"/>
        </a:spcBef>
        <a:buFont typeface="Arial"/>
        <a:buChar char="»"/>
        <a:defRPr sz="2000" kern="1200">
          <a:solidFill>
            <a:schemeClr val="tx1"/>
          </a:solidFill>
          <a:latin typeface="+mn-lt"/>
          <a:ea typeface="+mn-ea"/>
          <a:cs typeface="+mn-cs"/>
        </a:defRPr>
      </a:lvl5pPr>
      <a:lvl6pPr marL="2514632" indent="-228604" algn="l" defTabSz="457206" rtl="0" eaLnBrk="1" latinLnBrk="0" hangingPunct="1">
        <a:spcBef>
          <a:spcPct val="20000"/>
        </a:spcBef>
        <a:buFont typeface="Arial"/>
        <a:buChar char="•"/>
        <a:defRPr sz="2000" kern="1200">
          <a:solidFill>
            <a:schemeClr val="tx1"/>
          </a:solidFill>
          <a:latin typeface="+mn-lt"/>
          <a:ea typeface="+mn-ea"/>
          <a:cs typeface="+mn-cs"/>
        </a:defRPr>
      </a:lvl6pPr>
      <a:lvl7pPr marL="2971838" indent="-228604" algn="l" defTabSz="457206" rtl="0" eaLnBrk="1" latinLnBrk="0" hangingPunct="1">
        <a:spcBef>
          <a:spcPct val="20000"/>
        </a:spcBef>
        <a:buFont typeface="Arial"/>
        <a:buChar char="•"/>
        <a:defRPr sz="2000" kern="1200">
          <a:solidFill>
            <a:schemeClr val="tx1"/>
          </a:solidFill>
          <a:latin typeface="+mn-lt"/>
          <a:ea typeface="+mn-ea"/>
          <a:cs typeface="+mn-cs"/>
        </a:defRPr>
      </a:lvl7pPr>
      <a:lvl8pPr marL="3429044" indent="-228604" algn="l" defTabSz="457206" rtl="0" eaLnBrk="1" latinLnBrk="0" hangingPunct="1">
        <a:spcBef>
          <a:spcPct val="20000"/>
        </a:spcBef>
        <a:buFont typeface="Arial"/>
        <a:buChar char="•"/>
        <a:defRPr sz="2000" kern="1200">
          <a:solidFill>
            <a:schemeClr val="tx1"/>
          </a:solidFill>
          <a:latin typeface="+mn-lt"/>
          <a:ea typeface="+mn-ea"/>
          <a:cs typeface="+mn-cs"/>
        </a:defRPr>
      </a:lvl8pPr>
      <a:lvl9pPr marL="3886249" indent="-228604" algn="l" defTabSz="45720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6" rtl="0" eaLnBrk="1" latinLnBrk="0" hangingPunct="1">
        <a:defRPr sz="1801" kern="1200">
          <a:solidFill>
            <a:schemeClr val="tx1"/>
          </a:solidFill>
          <a:latin typeface="+mn-lt"/>
          <a:ea typeface="+mn-ea"/>
          <a:cs typeface="+mn-cs"/>
        </a:defRPr>
      </a:lvl1pPr>
      <a:lvl2pPr marL="457206" algn="l" defTabSz="457206" rtl="0" eaLnBrk="1" latinLnBrk="0" hangingPunct="1">
        <a:defRPr sz="1801" kern="1200">
          <a:solidFill>
            <a:schemeClr val="tx1"/>
          </a:solidFill>
          <a:latin typeface="+mn-lt"/>
          <a:ea typeface="+mn-ea"/>
          <a:cs typeface="+mn-cs"/>
        </a:defRPr>
      </a:lvl2pPr>
      <a:lvl3pPr marL="914411" algn="l" defTabSz="457206" rtl="0" eaLnBrk="1" latinLnBrk="0" hangingPunct="1">
        <a:defRPr sz="1801" kern="1200">
          <a:solidFill>
            <a:schemeClr val="tx1"/>
          </a:solidFill>
          <a:latin typeface="+mn-lt"/>
          <a:ea typeface="+mn-ea"/>
          <a:cs typeface="+mn-cs"/>
        </a:defRPr>
      </a:lvl3pPr>
      <a:lvl4pPr marL="1371617" algn="l" defTabSz="457206" rtl="0" eaLnBrk="1" latinLnBrk="0" hangingPunct="1">
        <a:defRPr sz="1801" kern="1200">
          <a:solidFill>
            <a:schemeClr val="tx1"/>
          </a:solidFill>
          <a:latin typeface="+mn-lt"/>
          <a:ea typeface="+mn-ea"/>
          <a:cs typeface="+mn-cs"/>
        </a:defRPr>
      </a:lvl4pPr>
      <a:lvl5pPr marL="1828823" algn="l" defTabSz="457206" rtl="0" eaLnBrk="1" latinLnBrk="0" hangingPunct="1">
        <a:defRPr sz="1801" kern="1200">
          <a:solidFill>
            <a:schemeClr val="tx1"/>
          </a:solidFill>
          <a:latin typeface="+mn-lt"/>
          <a:ea typeface="+mn-ea"/>
          <a:cs typeface="+mn-cs"/>
        </a:defRPr>
      </a:lvl5pPr>
      <a:lvl6pPr marL="2286029" algn="l" defTabSz="457206" rtl="0" eaLnBrk="1" latinLnBrk="0" hangingPunct="1">
        <a:defRPr sz="1801" kern="1200">
          <a:solidFill>
            <a:schemeClr val="tx1"/>
          </a:solidFill>
          <a:latin typeface="+mn-lt"/>
          <a:ea typeface="+mn-ea"/>
          <a:cs typeface="+mn-cs"/>
        </a:defRPr>
      </a:lvl6pPr>
      <a:lvl7pPr marL="2743234" algn="l" defTabSz="457206" rtl="0" eaLnBrk="1" latinLnBrk="0" hangingPunct="1">
        <a:defRPr sz="1801" kern="1200">
          <a:solidFill>
            <a:schemeClr val="tx1"/>
          </a:solidFill>
          <a:latin typeface="+mn-lt"/>
          <a:ea typeface="+mn-ea"/>
          <a:cs typeface="+mn-cs"/>
        </a:defRPr>
      </a:lvl7pPr>
      <a:lvl8pPr marL="3200440" algn="l" defTabSz="457206" rtl="0" eaLnBrk="1" latinLnBrk="0" hangingPunct="1">
        <a:defRPr sz="1801" kern="1200">
          <a:solidFill>
            <a:schemeClr val="tx1"/>
          </a:solidFill>
          <a:latin typeface="+mn-lt"/>
          <a:ea typeface="+mn-ea"/>
          <a:cs typeface="+mn-cs"/>
        </a:defRPr>
      </a:lvl8pPr>
      <a:lvl9pPr marL="3657646" algn="l" defTabSz="457206"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 name="Straight Arrow Connector 67">
            <a:extLst>
              <a:ext uri="{FF2B5EF4-FFF2-40B4-BE49-F238E27FC236}">
                <a16:creationId xmlns:a16="http://schemas.microsoft.com/office/drawing/2014/main" id="{9A50CA88-1D23-0D43-A1E5-918EB7492BCF}"/>
              </a:ext>
            </a:extLst>
          </p:cNvPr>
          <p:cNvCxnSpPr>
            <a:cxnSpLocks/>
          </p:cNvCxnSpPr>
          <p:nvPr/>
        </p:nvCxnSpPr>
        <p:spPr>
          <a:xfrm flipV="1">
            <a:off x="2528942" y="1079944"/>
            <a:ext cx="1448971" cy="1252025"/>
          </a:xfrm>
          <a:prstGeom prst="straightConnector1">
            <a:avLst/>
          </a:prstGeom>
          <a:ln w="79375" cmpd="sng">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84CBF67F-9B93-4146-BDA8-48798CBC18FB}"/>
              </a:ext>
            </a:extLst>
          </p:cNvPr>
          <p:cNvCxnSpPr>
            <a:cxnSpLocks/>
          </p:cNvCxnSpPr>
          <p:nvPr/>
        </p:nvCxnSpPr>
        <p:spPr>
          <a:xfrm flipH="1" flipV="1">
            <a:off x="4680826" y="1096242"/>
            <a:ext cx="1495166" cy="1348267"/>
          </a:xfrm>
          <a:prstGeom prst="straightConnector1">
            <a:avLst/>
          </a:prstGeom>
          <a:ln w="82550">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Oval 69">
            <a:extLst>
              <a:ext uri="{FF2B5EF4-FFF2-40B4-BE49-F238E27FC236}">
                <a16:creationId xmlns:a16="http://schemas.microsoft.com/office/drawing/2014/main" id="{DDAB6936-1DE3-E747-B3B3-8207714D785E}"/>
              </a:ext>
            </a:extLst>
          </p:cNvPr>
          <p:cNvSpPr/>
          <p:nvPr/>
        </p:nvSpPr>
        <p:spPr>
          <a:xfrm>
            <a:off x="4070526" y="582884"/>
            <a:ext cx="497060" cy="4970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solidFill>
                <a:schemeClr val="tx2">
                  <a:lumMod val="75000"/>
                </a:schemeClr>
              </a:solidFill>
            </a:endParaRPr>
          </a:p>
        </p:txBody>
      </p:sp>
      <p:sp>
        <p:nvSpPr>
          <p:cNvPr id="71" name="Oval 70">
            <a:extLst>
              <a:ext uri="{FF2B5EF4-FFF2-40B4-BE49-F238E27FC236}">
                <a16:creationId xmlns:a16="http://schemas.microsoft.com/office/drawing/2014/main" id="{5689C5D2-0848-D54C-A436-F88CBC9EC4E6}"/>
              </a:ext>
            </a:extLst>
          </p:cNvPr>
          <p:cNvSpPr/>
          <p:nvPr/>
        </p:nvSpPr>
        <p:spPr>
          <a:xfrm>
            <a:off x="6246330" y="2444509"/>
            <a:ext cx="497060" cy="4970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2" name="Oval 71">
            <a:extLst>
              <a:ext uri="{FF2B5EF4-FFF2-40B4-BE49-F238E27FC236}">
                <a16:creationId xmlns:a16="http://schemas.microsoft.com/office/drawing/2014/main" id="{61748E0F-016D-5340-A58D-D3C61E9E8462}"/>
              </a:ext>
            </a:extLst>
          </p:cNvPr>
          <p:cNvSpPr/>
          <p:nvPr/>
        </p:nvSpPr>
        <p:spPr>
          <a:xfrm>
            <a:off x="1953964" y="2440040"/>
            <a:ext cx="497060" cy="4970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cxnSp>
        <p:nvCxnSpPr>
          <p:cNvPr id="73" name="Straight Arrow Connector 72">
            <a:extLst>
              <a:ext uri="{FF2B5EF4-FFF2-40B4-BE49-F238E27FC236}">
                <a16:creationId xmlns:a16="http://schemas.microsoft.com/office/drawing/2014/main" id="{8D9C0C7F-1C7F-D643-94DC-F7B39D3F9C4C}"/>
              </a:ext>
            </a:extLst>
          </p:cNvPr>
          <p:cNvCxnSpPr>
            <a:cxnSpLocks/>
          </p:cNvCxnSpPr>
          <p:nvPr/>
        </p:nvCxnSpPr>
        <p:spPr>
          <a:xfrm flipV="1">
            <a:off x="2623315" y="4442912"/>
            <a:ext cx="3362178" cy="2"/>
          </a:xfrm>
          <a:prstGeom prst="straightConnector1">
            <a:avLst/>
          </a:prstGeom>
          <a:ln w="79375" cmpd="sng">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Oval 75">
            <a:extLst>
              <a:ext uri="{FF2B5EF4-FFF2-40B4-BE49-F238E27FC236}">
                <a16:creationId xmlns:a16="http://schemas.microsoft.com/office/drawing/2014/main" id="{99BA6F2A-E056-7C44-BB20-8D56CDD7CDD2}"/>
              </a:ext>
            </a:extLst>
          </p:cNvPr>
          <p:cNvSpPr/>
          <p:nvPr/>
        </p:nvSpPr>
        <p:spPr>
          <a:xfrm>
            <a:off x="1930330" y="4203218"/>
            <a:ext cx="497060" cy="4970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7" name="Oval 76">
            <a:extLst>
              <a:ext uri="{FF2B5EF4-FFF2-40B4-BE49-F238E27FC236}">
                <a16:creationId xmlns:a16="http://schemas.microsoft.com/office/drawing/2014/main" id="{B794EAA3-50C2-C04B-95CB-D5CA39A3D743}"/>
              </a:ext>
            </a:extLst>
          </p:cNvPr>
          <p:cNvSpPr/>
          <p:nvPr/>
        </p:nvSpPr>
        <p:spPr>
          <a:xfrm>
            <a:off x="6213625" y="4200985"/>
            <a:ext cx="497060" cy="497060"/>
          </a:xfrm>
          <a:prstGeom prst="ellipse">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8" name="TextBox 77">
            <a:extLst>
              <a:ext uri="{FF2B5EF4-FFF2-40B4-BE49-F238E27FC236}">
                <a16:creationId xmlns:a16="http://schemas.microsoft.com/office/drawing/2014/main" id="{40B79B21-D2D8-8547-AC2B-1A953C1E1382}"/>
              </a:ext>
            </a:extLst>
          </p:cNvPr>
          <p:cNvSpPr txBox="1"/>
          <p:nvPr/>
        </p:nvSpPr>
        <p:spPr>
          <a:xfrm>
            <a:off x="1122774" y="2503840"/>
            <a:ext cx="774571" cy="369460"/>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Seller</a:t>
            </a:r>
          </a:p>
        </p:txBody>
      </p:sp>
      <p:sp>
        <p:nvSpPr>
          <p:cNvPr id="79" name="TextBox 78">
            <a:extLst>
              <a:ext uri="{FF2B5EF4-FFF2-40B4-BE49-F238E27FC236}">
                <a16:creationId xmlns:a16="http://schemas.microsoft.com/office/drawing/2014/main" id="{EAD9F660-5C3C-DE4C-BA7F-728CB121D32A}"/>
              </a:ext>
            </a:extLst>
          </p:cNvPr>
          <p:cNvSpPr txBox="1"/>
          <p:nvPr/>
        </p:nvSpPr>
        <p:spPr>
          <a:xfrm>
            <a:off x="6856627" y="3976582"/>
            <a:ext cx="1492716" cy="923714"/>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Buyer’s</a:t>
            </a:r>
            <a:r>
              <a:rPr lang="en-US" sz="1801" dirty="0">
                <a:solidFill>
                  <a:schemeClr val="bg1"/>
                </a:solidFill>
                <a:latin typeface="Arial" panose="020B0604020202020204" pitchFamily="34" charset="0"/>
                <a:cs typeface="Arial" panose="020B0604020202020204" pitchFamily="34" charset="0"/>
              </a:rPr>
              <a:t> </a:t>
            </a:r>
          </a:p>
          <a:p>
            <a:r>
              <a:rPr lang="en-US" sz="1801" dirty="0">
                <a:solidFill>
                  <a:schemeClr val="tx2">
                    <a:lumMod val="75000"/>
                  </a:schemeClr>
                </a:solidFill>
                <a:latin typeface="Arial" panose="020B0604020202020204" pitchFamily="34" charset="0"/>
                <a:cs typeface="Arial" panose="020B0604020202020204" pitchFamily="34" charset="0"/>
              </a:rPr>
              <a:t>Bank/ aka </a:t>
            </a:r>
          </a:p>
          <a:p>
            <a:r>
              <a:rPr lang="en-US" sz="1801" dirty="0">
                <a:solidFill>
                  <a:schemeClr val="tx2">
                    <a:lumMod val="75000"/>
                  </a:schemeClr>
                </a:solidFill>
                <a:latin typeface="Arial" panose="020B0604020202020204" pitchFamily="34" charset="0"/>
                <a:cs typeface="Arial" panose="020B0604020202020204" pitchFamily="34" charset="0"/>
              </a:rPr>
              <a:t>Issuing Bank</a:t>
            </a:r>
          </a:p>
        </p:txBody>
      </p:sp>
      <p:sp>
        <p:nvSpPr>
          <p:cNvPr id="80" name="TextBox 79">
            <a:extLst>
              <a:ext uri="{FF2B5EF4-FFF2-40B4-BE49-F238E27FC236}">
                <a16:creationId xmlns:a16="http://schemas.microsoft.com/office/drawing/2014/main" id="{8749123A-F6EA-EA4B-87C1-0D6C9D450859}"/>
              </a:ext>
            </a:extLst>
          </p:cNvPr>
          <p:cNvSpPr txBox="1"/>
          <p:nvPr/>
        </p:nvSpPr>
        <p:spPr>
          <a:xfrm>
            <a:off x="213636" y="3773250"/>
            <a:ext cx="1716693" cy="1200329"/>
          </a:xfrm>
          <a:prstGeom prst="rect">
            <a:avLst/>
          </a:prstGeom>
          <a:noFill/>
        </p:spPr>
        <p:txBody>
          <a:bodyPr wrap="square" rtlCol="0">
            <a:spAutoFit/>
          </a:bodyPr>
          <a:lstStyle/>
          <a:p>
            <a:r>
              <a:rPr lang="en-US" dirty="0">
                <a:solidFill>
                  <a:schemeClr val="tx2">
                    <a:lumMod val="75000"/>
                  </a:schemeClr>
                </a:solidFill>
                <a:latin typeface="Arial" panose="020B0604020202020204" pitchFamily="34" charset="0"/>
                <a:cs typeface="Arial" panose="020B0604020202020204" pitchFamily="34" charset="0"/>
              </a:rPr>
              <a:t>Seller’s</a:t>
            </a:r>
          </a:p>
          <a:p>
            <a:r>
              <a:rPr lang="en-US" dirty="0">
                <a:solidFill>
                  <a:schemeClr val="tx2">
                    <a:lumMod val="75000"/>
                  </a:schemeClr>
                </a:solidFill>
                <a:latin typeface="Arial" panose="020B0604020202020204" pitchFamily="34" charset="0"/>
                <a:cs typeface="Arial" panose="020B0604020202020204" pitchFamily="34" charset="0"/>
              </a:rPr>
              <a:t>Bank/aka </a:t>
            </a:r>
          </a:p>
          <a:p>
            <a:r>
              <a:rPr lang="en-US" dirty="0">
                <a:solidFill>
                  <a:schemeClr val="tx2">
                    <a:lumMod val="75000"/>
                  </a:schemeClr>
                </a:solidFill>
                <a:latin typeface="Arial" panose="020B0604020202020204" pitchFamily="34" charset="0"/>
                <a:cs typeface="Arial" panose="020B0604020202020204" pitchFamily="34" charset="0"/>
              </a:rPr>
              <a:t>Correspondent Bank</a:t>
            </a:r>
          </a:p>
        </p:txBody>
      </p:sp>
      <p:sp>
        <p:nvSpPr>
          <p:cNvPr id="81" name="TextBox 80">
            <a:extLst>
              <a:ext uri="{FF2B5EF4-FFF2-40B4-BE49-F238E27FC236}">
                <a16:creationId xmlns:a16="http://schemas.microsoft.com/office/drawing/2014/main" id="{5C47A663-24F3-5345-847D-9202F8B4117B}"/>
              </a:ext>
            </a:extLst>
          </p:cNvPr>
          <p:cNvSpPr txBox="1"/>
          <p:nvPr/>
        </p:nvSpPr>
        <p:spPr>
          <a:xfrm>
            <a:off x="6782253" y="2492493"/>
            <a:ext cx="787395" cy="369460"/>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Buyer</a:t>
            </a:r>
          </a:p>
        </p:txBody>
      </p:sp>
      <p:sp>
        <p:nvSpPr>
          <p:cNvPr id="82" name="TextBox 81">
            <a:extLst>
              <a:ext uri="{FF2B5EF4-FFF2-40B4-BE49-F238E27FC236}">
                <a16:creationId xmlns:a16="http://schemas.microsoft.com/office/drawing/2014/main" id="{2D1C1201-73E5-4745-BDD6-2D31F67042E1}"/>
              </a:ext>
            </a:extLst>
          </p:cNvPr>
          <p:cNvSpPr txBox="1"/>
          <p:nvPr/>
        </p:nvSpPr>
        <p:spPr>
          <a:xfrm>
            <a:off x="3874063" y="194475"/>
            <a:ext cx="889987" cy="369460"/>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Carrier</a:t>
            </a:r>
          </a:p>
        </p:txBody>
      </p:sp>
      <p:pic>
        <p:nvPicPr>
          <p:cNvPr id="83" name="Graphic 82" descr="Tug boat">
            <a:extLst>
              <a:ext uri="{FF2B5EF4-FFF2-40B4-BE49-F238E27FC236}">
                <a16:creationId xmlns:a16="http://schemas.microsoft.com/office/drawing/2014/main" id="{A3C09600-1F17-6040-90CE-09F56D96C8AB}"/>
              </a:ext>
            </a:extLst>
          </p:cNvPr>
          <p:cNvPicPr>
            <a:picLocks noChangeAspect="1"/>
          </p:cNvPicPr>
          <p:nvPr/>
        </p:nvPicPr>
        <p:blipFill>
          <a:blip r:embed="rId3">
            <a:duotone>
              <a:prstClr val="black"/>
              <a:schemeClr val="accent1">
                <a:tint val="45000"/>
                <a:satMod val="400000"/>
              </a:schemeClr>
            </a:duotone>
            <a:extLst>
              <a:ext uri="{96DAC541-7B7A-43D3-8B79-37D633B846F1}">
                <asvg:svgBlip xmlns:asvg="http://schemas.microsoft.com/office/drawing/2016/SVG/main" r:embed="rId4"/>
              </a:ext>
            </a:extLst>
          </a:blip>
          <a:stretch>
            <a:fillRect/>
          </a:stretch>
        </p:blipFill>
        <p:spPr>
          <a:xfrm>
            <a:off x="3034969" y="1745345"/>
            <a:ext cx="914400" cy="914400"/>
          </a:xfrm>
          <a:prstGeom prst="rect">
            <a:avLst/>
          </a:prstGeom>
          <a:noFill/>
          <a:ln>
            <a:noFill/>
          </a:ln>
        </p:spPr>
      </p:pic>
      <p:sp>
        <p:nvSpPr>
          <p:cNvPr id="84" name="TextBox 83">
            <a:extLst>
              <a:ext uri="{FF2B5EF4-FFF2-40B4-BE49-F238E27FC236}">
                <a16:creationId xmlns:a16="http://schemas.microsoft.com/office/drawing/2014/main" id="{484F3B43-D7DE-EE48-B150-ABE7938136CC}"/>
              </a:ext>
            </a:extLst>
          </p:cNvPr>
          <p:cNvSpPr txBox="1"/>
          <p:nvPr/>
        </p:nvSpPr>
        <p:spPr>
          <a:xfrm>
            <a:off x="3566711" y="4604119"/>
            <a:ext cx="1659429" cy="369460"/>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Letter of credit</a:t>
            </a:r>
          </a:p>
        </p:txBody>
      </p:sp>
      <p:cxnSp>
        <p:nvCxnSpPr>
          <p:cNvPr id="86" name="Straight Arrow Connector 85">
            <a:extLst>
              <a:ext uri="{FF2B5EF4-FFF2-40B4-BE49-F238E27FC236}">
                <a16:creationId xmlns:a16="http://schemas.microsoft.com/office/drawing/2014/main" id="{7D8F73D3-6997-DD41-BBE2-4413A90E4B92}"/>
              </a:ext>
            </a:extLst>
          </p:cNvPr>
          <p:cNvCxnSpPr>
            <a:cxnSpLocks/>
          </p:cNvCxnSpPr>
          <p:nvPr/>
        </p:nvCxnSpPr>
        <p:spPr>
          <a:xfrm>
            <a:off x="2637967" y="2693039"/>
            <a:ext cx="3378590" cy="0"/>
          </a:xfrm>
          <a:prstGeom prst="straightConnector1">
            <a:avLst/>
          </a:prstGeom>
          <a:ln w="79375" cmpd="sng">
            <a:solidFill>
              <a:schemeClr val="tx2">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FDA011BF-393D-9D47-BE3B-F23AF8B6A6FE}"/>
              </a:ext>
            </a:extLst>
          </p:cNvPr>
          <p:cNvSpPr txBox="1"/>
          <p:nvPr/>
        </p:nvSpPr>
        <p:spPr>
          <a:xfrm>
            <a:off x="3568820" y="2838968"/>
            <a:ext cx="1582484" cy="369460"/>
          </a:xfrm>
          <a:prstGeom prst="rect">
            <a:avLst/>
          </a:prstGeom>
          <a:noFill/>
        </p:spPr>
        <p:txBody>
          <a:bodyPr wrap="non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Sale</a:t>
            </a:r>
            <a:r>
              <a:rPr lang="en-US" sz="1801" dirty="0">
                <a:solidFill>
                  <a:schemeClr val="bg1"/>
                </a:solidFill>
                <a:latin typeface="Arial" panose="020B0604020202020204" pitchFamily="34" charset="0"/>
                <a:cs typeface="Arial" panose="020B0604020202020204" pitchFamily="34" charset="0"/>
              </a:rPr>
              <a:t> </a:t>
            </a:r>
            <a:r>
              <a:rPr lang="en-US" sz="1801" dirty="0">
                <a:solidFill>
                  <a:schemeClr val="tx2">
                    <a:lumMod val="75000"/>
                  </a:schemeClr>
                </a:solidFill>
                <a:latin typeface="Arial" panose="020B0604020202020204" pitchFamily="34" charset="0"/>
                <a:cs typeface="Arial" panose="020B0604020202020204" pitchFamily="34" charset="0"/>
              </a:rPr>
              <a:t>Contract</a:t>
            </a:r>
          </a:p>
        </p:txBody>
      </p:sp>
      <p:sp>
        <p:nvSpPr>
          <p:cNvPr id="88" name="TextBox 87">
            <a:extLst>
              <a:ext uri="{FF2B5EF4-FFF2-40B4-BE49-F238E27FC236}">
                <a16:creationId xmlns:a16="http://schemas.microsoft.com/office/drawing/2014/main" id="{A6A845AC-3902-C841-B1BA-671FB3173524}"/>
              </a:ext>
            </a:extLst>
          </p:cNvPr>
          <p:cNvSpPr txBox="1"/>
          <p:nvPr/>
        </p:nvSpPr>
        <p:spPr>
          <a:xfrm rot="19098200">
            <a:off x="1797088" y="1102672"/>
            <a:ext cx="2674891" cy="369460"/>
          </a:xfrm>
          <a:prstGeom prst="rect">
            <a:avLst/>
          </a:prstGeom>
          <a:noFill/>
        </p:spPr>
        <p:txBody>
          <a:bodyPr wrap="squar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Contract of carriage</a:t>
            </a:r>
          </a:p>
        </p:txBody>
      </p:sp>
      <p:sp>
        <p:nvSpPr>
          <p:cNvPr id="89" name="TextBox 88">
            <a:extLst>
              <a:ext uri="{FF2B5EF4-FFF2-40B4-BE49-F238E27FC236}">
                <a16:creationId xmlns:a16="http://schemas.microsoft.com/office/drawing/2014/main" id="{737F69AD-F8F3-2440-AE61-2EAB7E965F17}"/>
              </a:ext>
            </a:extLst>
          </p:cNvPr>
          <p:cNvSpPr txBox="1"/>
          <p:nvPr/>
        </p:nvSpPr>
        <p:spPr>
          <a:xfrm rot="2500412">
            <a:off x="4502323" y="1414536"/>
            <a:ext cx="2674891" cy="369460"/>
          </a:xfrm>
          <a:prstGeom prst="rect">
            <a:avLst/>
          </a:prstGeom>
          <a:noFill/>
        </p:spPr>
        <p:txBody>
          <a:bodyPr wrap="square" rtlCol="0">
            <a:spAutoFit/>
          </a:bodyPr>
          <a:lstStyle/>
          <a:p>
            <a:r>
              <a:rPr lang="en-US" sz="1801" dirty="0">
                <a:solidFill>
                  <a:schemeClr val="tx2">
                    <a:lumMod val="75000"/>
                  </a:schemeClr>
                </a:solidFill>
                <a:latin typeface="Arial" panose="020B0604020202020204" pitchFamily="34" charset="0"/>
                <a:cs typeface="Arial" panose="020B0604020202020204" pitchFamily="34" charset="0"/>
              </a:rPr>
              <a:t>Contract</a:t>
            </a:r>
            <a:r>
              <a:rPr lang="en-US" sz="1801" dirty="0">
                <a:solidFill>
                  <a:schemeClr val="bg1"/>
                </a:solidFill>
                <a:latin typeface="Arial" panose="020B0604020202020204" pitchFamily="34" charset="0"/>
                <a:cs typeface="Arial" panose="020B0604020202020204" pitchFamily="34" charset="0"/>
              </a:rPr>
              <a:t> </a:t>
            </a:r>
            <a:r>
              <a:rPr lang="en-US" sz="1801" dirty="0">
                <a:solidFill>
                  <a:schemeClr val="tx2">
                    <a:lumMod val="75000"/>
                  </a:schemeClr>
                </a:solidFill>
                <a:latin typeface="Arial" panose="020B0604020202020204" pitchFamily="34" charset="0"/>
                <a:cs typeface="Arial" panose="020B0604020202020204" pitchFamily="34" charset="0"/>
              </a:rPr>
              <a:t>of carriage </a:t>
            </a:r>
          </a:p>
        </p:txBody>
      </p:sp>
      <p:cxnSp>
        <p:nvCxnSpPr>
          <p:cNvPr id="3" name="Straight Connector 2">
            <a:extLst>
              <a:ext uri="{FF2B5EF4-FFF2-40B4-BE49-F238E27FC236}">
                <a16:creationId xmlns:a16="http://schemas.microsoft.com/office/drawing/2014/main" id="{50B3A117-DD22-C34C-9AD4-419C7BF0A21D}"/>
              </a:ext>
            </a:extLst>
          </p:cNvPr>
          <p:cNvCxnSpPr>
            <a:cxnSpLocks/>
          </p:cNvCxnSpPr>
          <p:nvPr/>
        </p:nvCxnSpPr>
        <p:spPr>
          <a:xfrm flipH="1">
            <a:off x="6462155" y="2941570"/>
            <a:ext cx="13628" cy="1259417"/>
          </a:xfrm>
          <a:prstGeom prst="line">
            <a:avLst/>
          </a:prstGeom>
          <a:ln w="76200">
            <a:solidFill>
              <a:schemeClr val="tx2">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932538E9-7E19-7D45-82DA-C01590B5E4CB}"/>
              </a:ext>
            </a:extLst>
          </p:cNvPr>
          <p:cNvCxnSpPr>
            <a:cxnSpLocks/>
          </p:cNvCxnSpPr>
          <p:nvPr/>
        </p:nvCxnSpPr>
        <p:spPr>
          <a:xfrm flipH="1">
            <a:off x="2178861" y="2941569"/>
            <a:ext cx="13628" cy="1259417"/>
          </a:xfrm>
          <a:prstGeom prst="line">
            <a:avLst/>
          </a:prstGeom>
          <a:ln w="76200">
            <a:solidFill>
              <a:schemeClr val="tx2">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4E0376A1-D24C-3341-A5B1-0561F6C2B2A0}"/>
              </a:ext>
            </a:extLst>
          </p:cNvPr>
          <p:cNvSpPr txBox="1"/>
          <p:nvPr/>
        </p:nvSpPr>
        <p:spPr>
          <a:xfrm>
            <a:off x="282019" y="257585"/>
            <a:ext cx="2563860" cy="1200329"/>
          </a:xfrm>
          <a:prstGeom prst="rect">
            <a:avLst/>
          </a:prstGeom>
          <a:noFill/>
        </p:spPr>
        <p:txBody>
          <a:bodyPr wrap="square" rtlCol="0">
            <a:spAutoFit/>
          </a:bodyPr>
          <a:lstStyle/>
          <a:p>
            <a:r>
              <a:rPr lang="en-US" sz="1200" dirty="0"/>
              <a:t>The c of c is normally evidenced by a “bill of lading” but it can include other correspondence as well, which determines the carrier’s relationship with the shipper (emails etc.). </a:t>
            </a:r>
          </a:p>
        </p:txBody>
      </p:sp>
      <p:sp>
        <p:nvSpPr>
          <p:cNvPr id="34" name="TextBox 33">
            <a:extLst>
              <a:ext uri="{FF2B5EF4-FFF2-40B4-BE49-F238E27FC236}">
                <a16:creationId xmlns:a16="http://schemas.microsoft.com/office/drawing/2014/main" id="{90711BE6-D2D2-2148-BEF1-1D6BFBB9EAD6}"/>
              </a:ext>
            </a:extLst>
          </p:cNvPr>
          <p:cNvSpPr txBox="1"/>
          <p:nvPr/>
        </p:nvSpPr>
        <p:spPr>
          <a:xfrm>
            <a:off x="6467706" y="392977"/>
            <a:ext cx="2507352" cy="1938992"/>
          </a:xfrm>
          <a:prstGeom prst="rect">
            <a:avLst/>
          </a:prstGeom>
          <a:noFill/>
        </p:spPr>
        <p:txBody>
          <a:bodyPr wrap="square" rtlCol="0">
            <a:spAutoFit/>
          </a:bodyPr>
          <a:lstStyle/>
          <a:p>
            <a:r>
              <a:rPr lang="en-US" sz="1200" dirty="0"/>
              <a:t>The consignee/buyer normally inherits from the seller title to sue the carrier under the contract of carriage by virtue of s.2(1) of the COGSA 1992. This is kind of statutory form of assignment that applies by operation of law automatically, rather than by needing the express consent of the original parties to the contract.</a:t>
            </a:r>
          </a:p>
        </p:txBody>
      </p:sp>
      <p:sp>
        <p:nvSpPr>
          <p:cNvPr id="35" name="TextBox 34">
            <a:extLst>
              <a:ext uri="{FF2B5EF4-FFF2-40B4-BE49-F238E27FC236}">
                <a16:creationId xmlns:a16="http://schemas.microsoft.com/office/drawing/2014/main" id="{C74D2956-C273-AA49-B0C3-CE33D7979605}"/>
              </a:ext>
            </a:extLst>
          </p:cNvPr>
          <p:cNvSpPr txBox="1"/>
          <p:nvPr/>
        </p:nvSpPr>
        <p:spPr>
          <a:xfrm>
            <a:off x="259358" y="246955"/>
            <a:ext cx="3081349" cy="1015663"/>
          </a:xfrm>
          <a:prstGeom prst="rect">
            <a:avLst/>
          </a:prstGeom>
          <a:noFill/>
        </p:spPr>
        <p:txBody>
          <a:bodyPr wrap="square" rtlCol="0">
            <a:spAutoFit/>
          </a:bodyPr>
          <a:lstStyle/>
          <a:p>
            <a:r>
              <a:rPr lang="en-US" sz="1200" dirty="0"/>
              <a:t>Most international sales contracts are made on CIF or FOB terms, which means risk shifts to the receiver/buyer once the goods have been loaded </a:t>
            </a:r>
            <a:r>
              <a:rPr lang="en-US" sz="1200" b="1" i="1" dirty="0"/>
              <a:t>before</a:t>
            </a:r>
            <a:r>
              <a:rPr lang="en-US" sz="1200" dirty="0"/>
              <a:t> the vessel has set sail. </a:t>
            </a:r>
          </a:p>
        </p:txBody>
      </p:sp>
      <p:sp>
        <p:nvSpPr>
          <p:cNvPr id="36" name="TextBox 35">
            <a:extLst>
              <a:ext uri="{FF2B5EF4-FFF2-40B4-BE49-F238E27FC236}">
                <a16:creationId xmlns:a16="http://schemas.microsoft.com/office/drawing/2014/main" id="{A1A0E5F0-ABC9-3743-B510-77EC74F193F8}"/>
              </a:ext>
            </a:extLst>
          </p:cNvPr>
          <p:cNvSpPr txBox="1"/>
          <p:nvPr/>
        </p:nvSpPr>
        <p:spPr>
          <a:xfrm>
            <a:off x="259358" y="264927"/>
            <a:ext cx="1979591" cy="1200329"/>
          </a:xfrm>
          <a:prstGeom prst="rect">
            <a:avLst/>
          </a:prstGeom>
          <a:noFill/>
        </p:spPr>
        <p:txBody>
          <a:bodyPr wrap="square" rtlCol="0">
            <a:spAutoFit/>
          </a:bodyPr>
          <a:lstStyle/>
          <a:p>
            <a:r>
              <a:rPr lang="en-US" sz="1200" dirty="0"/>
              <a:t>The c of c can be arranged by the seller themselves, or by the seller as agent of the buyer, or by the buyer themselves. </a:t>
            </a:r>
          </a:p>
        </p:txBody>
      </p:sp>
      <p:sp>
        <p:nvSpPr>
          <p:cNvPr id="37" name="TextBox 36">
            <a:extLst>
              <a:ext uri="{FF2B5EF4-FFF2-40B4-BE49-F238E27FC236}">
                <a16:creationId xmlns:a16="http://schemas.microsoft.com/office/drawing/2014/main" id="{89CE29DA-922A-5A44-8CA4-4DA6C11181CB}"/>
              </a:ext>
            </a:extLst>
          </p:cNvPr>
          <p:cNvSpPr txBox="1"/>
          <p:nvPr/>
        </p:nvSpPr>
        <p:spPr>
          <a:xfrm>
            <a:off x="5642051" y="319631"/>
            <a:ext cx="3081349" cy="830997"/>
          </a:xfrm>
          <a:prstGeom prst="rect">
            <a:avLst/>
          </a:prstGeom>
          <a:noFill/>
        </p:spPr>
        <p:txBody>
          <a:bodyPr wrap="square" rtlCol="0">
            <a:spAutoFit/>
          </a:bodyPr>
          <a:lstStyle/>
          <a:p>
            <a:r>
              <a:rPr lang="en-US" sz="1200" dirty="0"/>
              <a:t>NB: In the hands of the consignee the </a:t>
            </a:r>
            <a:r>
              <a:rPr lang="en-US" sz="1200" dirty="0" err="1"/>
              <a:t>b/l</a:t>
            </a:r>
            <a:r>
              <a:rPr lang="en-US" sz="1200" dirty="0"/>
              <a:t> is </a:t>
            </a:r>
            <a:r>
              <a:rPr lang="en-US" sz="1200" b="1" i="1" dirty="0"/>
              <a:t>conclusive</a:t>
            </a:r>
            <a:r>
              <a:rPr lang="en-US" sz="1200" dirty="0"/>
              <a:t> proof of the terms of the c of c and the receiver can’t rely on terms in any other documents. </a:t>
            </a:r>
          </a:p>
        </p:txBody>
      </p:sp>
      <p:sp>
        <p:nvSpPr>
          <p:cNvPr id="38" name="TextBox 37">
            <a:extLst>
              <a:ext uri="{FF2B5EF4-FFF2-40B4-BE49-F238E27FC236}">
                <a16:creationId xmlns:a16="http://schemas.microsoft.com/office/drawing/2014/main" id="{01EC2FBB-547C-7E43-8BED-B2E4018F1A07}"/>
              </a:ext>
            </a:extLst>
          </p:cNvPr>
          <p:cNvSpPr txBox="1"/>
          <p:nvPr/>
        </p:nvSpPr>
        <p:spPr>
          <a:xfrm>
            <a:off x="5614230" y="356875"/>
            <a:ext cx="3489364" cy="1016432"/>
          </a:xfrm>
          <a:prstGeom prst="rect">
            <a:avLst/>
          </a:prstGeom>
          <a:noFill/>
        </p:spPr>
        <p:txBody>
          <a:bodyPr wrap="square" rtlCol="0">
            <a:spAutoFit/>
          </a:bodyPr>
          <a:lstStyle/>
          <a:p>
            <a:r>
              <a:rPr lang="en-US" sz="1001" dirty="0"/>
              <a:t>If the sale contract is CIF/FOB and the goods are (1) damaged; (2) delayed, or (3) lost </a:t>
            </a:r>
            <a:r>
              <a:rPr lang="en-US" sz="1001" i="1" dirty="0" err="1"/>
              <a:t>en</a:t>
            </a:r>
            <a:r>
              <a:rPr lang="en-US" sz="1001" i="1" dirty="0"/>
              <a:t> route</a:t>
            </a:r>
            <a:r>
              <a:rPr lang="en-US" sz="1001" dirty="0"/>
              <a:t>, it is normally for the buyer to sue the carrier, since they accepted risk for the goods during the voyage…but a contractual relationship with the carrier is useful in order to sue…(other options are tort or bailment).</a:t>
            </a:r>
          </a:p>
        </p:txBody>
      </p:sp>
      <p:sp>
        <p:nvSpPr>
          <p:cNvPr id="39" name="TextBox 38">
            <a:extLst>
              <a:ext uri="{FF2B5EF4-FFF2-40B4-BE49-F238E27FC236}">
                <a16:creationId xmlns:a16="http://schemas.microsoft.com/office/drawing/2014/main" id="{21C08E3B-32C8-C94F-8A6B-F3BD2E8C58BA}"/>
              </a:ext>
            </a:extLst>
          </p:cNvPr>
          <p:cNvSpPr txBox="1"/>
          <p:nvPr/>
        </p:nvSpPr>
        <p:spPr>
          <a:xfrm>
            <a:off x="6326351" y="351928"/>
            <a:ext cx="2384507" cy="1569660"/>
          </a:xfrm>
          <a:prstGeom prst="rect">
            <a:avLst/>
          </a:prstGeom>
          <a:noFill/>
        </p:spPr>
        <p:txBody>
          <a:bodyPr wrap="square" rtlCol="0">
            <a:spAutoFit/>
          </a:bodyPr>
          <a:lstStyle/>
          <a:p>
            <a:r>
              <a:rPr lang="en-US" sz="1200" dirty="0"/>
              <a:t>If the goods were shipped under a </a:t>
            </a:r>
            <a:r>
              <a:rPr lang="en-US" sz="1200" dirty="0" err="1"/>
              <a:t>b/l</a:t>
            </a:r>
            <a:r>
              <a:rPr lang="en-US" sz="1200" dirty="0"/>
              <a:t> in order for the receiver to be able to demand possession of the goods at the discharge port, they must present the original bills of lading to the master of the vessel to take possession. </a:t>
            </a:r>
          </a:p>
        </p:txBody>
      </p:sp>
      <p:sp>
        <p:nvSpPr>
          <p:cNvPr id="40" name="TextBox 39">
            <a:extLst>
              <a:ext uri="{FF2B5EF4-FFF2-40B4-BE49-F238E27FC236}">
                <a16:creationId xmlns:a16="http://schemas.microsoft.com/office/drawing/2014/main" id="{70453146-0CB4-9E42-8B33-D0EABCA64D7D}"/>
              </a:ext>
            </a:extLst>
          </p:cNvPr>
          <p:cNvSpPr txBox="1"/>
          <p:nvPr/>
        </p:nvSpPr>
        <p:spPr>
          <a:xfrm>
            <a:off x="6346852" y="392976"/>
            <a:ext cx="2594382" cy="1384995"/>
          </a:xfrm>
          <a:prstGeom prst="rect">
            <a:avLst/>
          </a:prstGeom>
          <a:noFill/>
        </p:spPr>
        <p:txBody>
          <a:bodyPr wrap="square" rtlCol="0">
            <a:spAutoFit/>
          </a:bodyPr>
          <a:lstStyle/>
          <a:p>
            <a:r>
              <a:rPr lang="en-US" sz="1200" dirty="0"/>
              <a:t>So the receiver needs the bills of lading from the seller. This is normally done through banks, with a letter of credit providing for the exchange of the bills of lading for the price, while the goods are in transit. </a:t>
            </a:r>
          </a:p>
        </p:txBody>
      </p:sp>
      <p:sp>
        <p:nvSpPr>
          <p:cNvPr id="41" name="TextBox 40">
            <a:extLst>
              <a:ext uri="{FF2B5EF4-FFF2-40B4-BE49-F238E27FC236}">
                <a16:creationId xmlns:a16="http://schemas.microsoft.com/office/drawing/2014/main" id="{73BCC070-1AB1-A24A-81E5-42FF7E8CE615}"/>
              </a:ext>
            </a:extLst>
          </p:cNvPr>
          <p:cNvSpPr txBox="1"/>
          <p:nvPr/>
        </p:nvSpPr>
        <p:spPr>
          <a:xfrm>
            <a:off x="276834" y="248868"/>
            <a:ext cx="3081349" cy="646331"/>
          </a:xfrm>
          <a:prstGeom prst="rect">
            <a:avLst/>
          </a:prstGeom>
          <a:noFill/>
        </p:spPr>
        <p:txBody>
          <a:bodyPr wrap="square" rtlCol="0">
            <a:spAutoFit/>
          </a:bodyPr>
          <a:lstStyle/>
          <a:p>
            <a:r>
              <a:rPr lang="en-US" sz="1200" dirty="0"/>
              <a:t>There are two main types of bill of lading: (1) negotiable and (2) non-negotiable bills of lading. </a:t>
            </a:r>
          </a:p>
        </p:txBody>
      </p:sp>
      <p:sp>
        <p:nvSpPr>
          <p:cNvPr id="42" name="TextBox 41">
            <a:extLst>
              <a:ext uri="{FF2B5EF4-FFF2-40B4-BE49-F238E27FC236}">
                <a16:creationId xmlns:a16="http://schemas.microsoft.com/office/drawing/2014/main" id="{8A130946-18A4-5247-ADC8-D1F85E05B162}"/>
              </a:ext>
            </a:extLst>
          </p:cNvPr>
          <p:cNvSpPr txBox="1"/>
          <p:nvPr/>
        </p:nvSpPr>
        <p:spPr>
          <a:xfrm>
            <a:off x="257622" y="255348"/>
            <a:ext cx="3081349" cy="461665"/>
          </a:xfrm>
          <a:prstGeom prst="rect">
            <a:avLst/>
          </a:prstGeom>
          <a:noFill/>
        </p:spPr>
        <p:txBody>
          <a:bodyPr wrap="square" rtlCol="0">
            <a:spAutoFit/>
          </a:bodyPr>
          <a:lstStyle/>
          <a:p>
            <a:r>
              <a:rPr lang="en-US" sz="1200" dirty="0"/>
              <a:t>Bills of lading are issued by the master of the vessel when the goods are loaded. </a:t>
            </a:r>
          </a:p>
        </p:txBody>
      </p:sp>
      <p:sp>
        <p:nvSpPr>
          <p:cNvPr id="6" name="Rectangle 5">
            <a:extLst>
              <a:ext uri="{FF2B5EF4-FFF2-40B4-BE49-F238E27FC236}">
                <a16:creationId xmlns:a16="http://schemas.microsoft.com/office/drawing/2014/main" id="{D3971A5F-6FE9-9A4A-80DE-A63757528033}"/>
              </a:ext>
            </a:extLst>
          </p:cNvPr>
          <p:cNvSpPr/>
          <p:nvPr/>
        </p:nvSpPr>
        <p:spPr>
          <a:xfrm>
            <a:off x="213636" y="3015840"/>
            <a:ext cx="2450793" cy="1786515"/>
          </a:xfrm>
          <a:prstGeom prst="rect">
            <a:avLst/>
          </a:prstGeom>
        </p:spPr>
        <p:txBody>
          <a:bodyPr wrap="square">
            <a:spAutoFit/>
          </a:bodyPr>
          <a:lstStyle/>
          <a:p>
            <a:r>
              <a:rPr lang="en-US" sz="1001" dirty="0"/>
              <a:t>Negotiable bills of lading mean the consignee of the goods is not named in the bill of lading but is “to order”. In other words, the seller can find a buyer or the buyer can find an on-buyer while the goods are in transit and then “endorse” the bills (any stamp will do) to that person. By contrast, non-negotiable bills of lading name the buyer when the bills are issued and the goods </a:t>
            </a:r>
            <a:r>
              <a:rPr lang="en-US" sz="1001" b="1" i="1" dirty="0"/>
              <a:t>must </a:t>
            </a:r>
            <a:r>
              <a:rPr lang="en-US" sz="1001" dirty="0"/>
              <a:t>be delivered to that person</a:t>
            </a:r>
            <a:r>
              <a:rPr lang="en-US" sz="1001" i="1" dirty="0"/>
              <a:t>. </a:t>
            </a:r>
            <a:endParaRPr lang="en-US" sz="1001" dirty="0"/>
          </a:p>
        </p:txBody>
      </p:sp>
    </p:spTree>
    <p:extLst>
      <p:ext uri="{BB962C8B-B14F-4D97-AF65-F5344CB8AC3E}">
        <p14:creationId xmlns:p14="http://schemas.microsoft.com/office/powerpoint/2010/main" val="3227339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36"/>
                                        </p:tgtEl>
                                        <p:attrNameLst>
                                          <p:attrName>style.visibility</p:attrName>
                                        </p:attrNameLst>
                                      </p:cBhvr>
                                      <p:to>
                                        <p:strVal val="hidden"/>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hidden"/>
                                      </p:to>
                                    </p:set>
                                  </p:childTnLst>
                                </p:cTn>
                              </p:par>
                              <p:par>
                                <p:cTn id="29" presetID="1" presetClass="entr" presetSubtype="0" fill="hold" grpId="2"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70"/>
                                        </p:tgtEl>
                                        <p:attrNameLst>
                                          <p:attrName>fillcolor</p:attrName>
                                        </p:attrNameLst>
                                      </p:cBhvr>
                                      <p:to>
                                        <a:schemeClr val="accent2"/>
                                      </p:to>
                                    </p:animClr>
                                    <p:set>
                                      <p:cBhvr>
                                        <p:cTn id="35" dur="2000" fill="hold"/>
                                        <p:tgtEl>
                                          <p:spTgt spid="70"/>
                                        </p:tgtEl>
                                        <p:attrNameLst>
                                          <p:attrName>fill.type</p:attrName>
                                        </p:attrNameLst>
                                      </p:cBhvr>
                                      <p:to>
                                        <p:strVal val="solid"/>
                                      </p:to>
                                    </p:set>
                                    <p:set>
                                      <p:cBhvr>
                                        <p:cTn id="36" dur="2000" fill="hold"/>
                                        <p:tgtEl>
                                          <p:spTgt spid="70"/>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3" nodeType="clickEffect">
                                  <p:stCondLst>
                                    <p:cond delay="0"/>
                                  </p:stCondLst>
                                  <p:childTnLst>
                                    <p:set>
                                      <p:cBhvr>
                                        <p:cTn id="40" dur="1" fill="hold">
                                          <p:stCondLst>
                                            <p:cond delay="0"/>
                                          </p:stCondLst>
                                        </p:cTn>
                                        <p:tgtEl>
                                          <p:spTgt spid="42"/>
                                        </p:tgtEl>
                                        <p:attrNameLst>
                                          <p:attrName>style.visibility</p:attrName>
                                        </p:attrNameLst>
                                      </p:cBhvr>
                                      <p:to>
                                        <p:strVal val="hidden"/>
                                      </p:to>
                                    </p:set>
                                  </p:childTnLst>
                                </p:cTn>
                              </p:par>
                              <p:par>
                                <p:cTn id="41" presetID="1" presetClass="entr" presetSubtype="0" fill="hold" grpId="2"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3" nodeType="clickEffect">
                                  <p:stCondLst>
                                    <p:cond delay="0"/>
                                  </p:stCondLst>
                                  <p:childTnLst>
                                    <p:set>
                                      <p:cBhvr>
                                        <p:cTn id="46" dur="1" fill="hold">
                                          <p:stCondLst>
                                            <p:cond delay="0"/>
                                          </p:stCondLst>
                                        </p:cTn>
                                        <p:tgtEl>
                                          <p:spTgt spid="41"/>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6"/>
                                        </p:tgtEl>
                                        <p:attrNameLst>
                                          <p:attrName>style.visibility</p:attrName>
                                        </p:attrNameLst>
                                      </p:cBhvr>
                                      <p:to>
                                        <p:strVal val="hidden"/>
                                      </p:to>
                                    </p:set>
                                  </p:childTnLst>
                                </p:cTn>
                              </p:par>
                              <p:par>
                                <p:cTn id="53" presetID="0" presetClass="path" presetSubtype="0" accel="50000" decel="50000" fill="hold" nodeType="withEffect">
                                  <p:stCondLst>
                                    <p:cond delay="0"/>
                                  </p:stCondLst>
                                  <p:childTnLst>
                                    <p:animMotion origin="layout" path="M -8.33333E-7 -9.87654E-7 L 0.19774 0.00525 " pathEditMode="relative" rAng="0" ptsTypes="AA">
                                      <p:cBhvr>
                                        <p:cTn id="54" dur="2000" fill="hold"/>
                                        <p:tgtEl>
                                          <p:spTgt spid="83"/>
                                        </p:tgtEl>
                                        <p:attrNameLst>
                                          <p:attrName>ppt_x</p:attrName>
                                          <p:attrName>ppt_y</p:attrName>
                                        </p:attrNameLst>
                                      </p:cBhvr>
                                      <p:rCtr x="9878" y="247"/>
                                    </p:animMotion>
                                  </p:childTnLst>
                                </p:cTn>
                              </p:par>
                              <p:par>
                                <p:cTn id="55" presetID="1" presetClass="entr" presetSubtype="0" fill="hold" grpId="0" nodeType="with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presetSubtype="0" fill="hold" grpId="1" nodeType="clickEffect">
                                  <p:stCondLst>
                                    <p:cond delay="0"/>
                                  </p:stCondLst>
                                  <p:childTnLst>
                                    <p:set>
                                      <p:cBhvr>
                                        <p:cTn id="60" dur="1" fill="hold">
                                          <p:stCondLst>
                                            <p:cond delay="0"/>
                                          </p:stCondLst>
                                        </p:cTn>
                                        <p:tgtEl>
                                          <p:spTgt spid="39"/>
                                        </p:tgtEl>
                                        <p:attrNameLst>
                                          <p:attrName>style.visibility</p:attrName>
                                        </p:attrNameLst>
                                      </p:cBhvr>
                                      <p:to>
                                        <p:strVal val="hidden"/>
                                      </p:to>
                                    </p:set>
                                  </p:childTnLst>
                                </p:cTn>
                              </p:par>
                              <p:par>
                                <p:cTn id="61" presetID="1" presetClass="entr" presetSubtype="0"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1" nodeType="clickEffect">
                                  <p:stCondLst>
                                    <p:cond delay="0"/>
                                  </p:stCondLst>
                                  <p:childTnLst>
                                    <p:set>
                                      <p:cBhvr>
                                        <p:cTn id="66" dur="1" fill="hold">
                                          <p:stCondLst>
                                            <p:cond delay="0"/>
                                          </p:stCondLst>
                                        </p:cTn>
                                        <p:tgtEl>
                                          <p:spTgt spid="40"/>
                                        </p:tgtEl>
                                        <p:attrNameLst>
                                          <p:attrName>style.visibility</p:attrName>
                                        </p:attrNameLst>
                                      </p:cBhvr>
                                      <p:to>
                                        <p:strVal val="hidden"/>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7"/>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0"/>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grpId="1" nodeType="clickEffect">
                                  <p:stCondLst>
                                    <p:cond delay="0"/>
                                  </p:stCondLst>
                                  <p:childTnLst>
                                    <p:set>
                                      <p:cBhvr>
                                        <p:cTn id="90" dur="1" fill="hold">
                                          <p:stCondLst>
                                            <p:cond delay="0"/>
                                          </p:stCondLst>
                                        </p:cTn>
                                        <p:tgtEl>
                                          <p:spTgt spid="35"/>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38"/>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9"/>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3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34"/>
                                        </p:tgtEl>
                                        <p:attrNameLst>
                                          <p:attrName>style.visibility</p:attrName>
                                        </p:attrNameLst>
                                      </p:cBhvr>
                                      <p:to>
                                        <p:strVal val="hidden"/>
                                      </p:to>
                                    </p:set>
                                  </p:childTnLst>
                                </p:cTn>
                              </p:par>
                              <p:par>
                                <p:cTn id="111" presetID="1" presetClass="entr" presetSubtype="0"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6" grpId="0" animBg="1"/>
      <p:bldP spid="77" grpId="0" animBg="1"/>
      <p:bldP spid="79" grpId="0"/>
      <p:bldP spid="80" grpId="0"/>
      <p:bldP spid="82" grpId="0"/>
      <p:bldP spid="84" grpId="0"/>
      <p:bldP spid="88" grpId="0"/>
      <p:bldP spid="89" grpId="0"/>
      <p:bldP spid="5" grpId="0"/>
      <p:bldP spid="5" grpId="1"/>
      <p:bldP spid="34" grpId="0"/>
      <p:bldP spid="34" grpId="1"/>
      <p:bldP spid="35" grpId="0"/>
      <p:bldP spid="35" grpId="1"/>
      <p:bldP spid="36" grpId="0"/>
      <p:bldP spid="36" grpId="1"/>
      <p:bldP spid="37" grpId="0"/>
      <p:bldP spid="37" grpId="1"/>
      <p:bldP spid="38" grpId="0"/>
      <p:bldP spid="38" grpId="1"/>
      <p:bldP spid="39" grpId="0"/>
      <p:bldP spid="39" grpId="1"/>
      <p:bldP spid="40" grpId="0"/>
      <p:bldP spid="40" grpId="1"/>
      <p:bldP spid="41" grpId="2"/>
      <p:bldP spid="41" grpId="3"/>
      <p:bldP spid="42" grpId="2"/>
      <p:bldP spid="42" grpId="3"/>
      <p:bldP spid="6" grpId="0"/>
      <p:bldP spid="6"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sharepoint/v3/field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1892</TotalTime>
  <Words>514</Words>
  <Application>Microsoft Macintosh PowerPoint</Application>
  <PresentationFormat>On-screen Show (16:9)</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Francis Hornyold-Strickland</cp:lastModifiedBy>
  <cp:revision>131</cp:revision>
  <dcterms:created xsi:type="dcterms:W3CDTF">2010-04-12T23:12:02Z</dcterms:created>
  <dcterms:modified xsi:type="dcterms:W3CDTF">2020-04-28T10:20:16Z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