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D7FE9-1714-4146-B773-8A5DF20DD7C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32E57B1-FBA7-F44D-9361-D1AF3D635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56ECB1B-66ED-634E-AFD7-70B767D2F6A8}"/>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A17D8D8C-7BB9-5D42-9FE6-F0C98D8E7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93162-B579-BC44-8E9F-E6BC7DFBEE13}"/>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153194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F448-3BDF-2B42-BE80-B177C914D58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7412641-F04C-BB4E-8F27-6E6D464DF1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BD1DC4-5C67-1447-802C-FFE7F2F86DDD}"/>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BD40CAE4-DE69-A648-A764-D82800C04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5BF0E-7F0A-754D-8C82-15C3AE9FB8E2}"/>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295457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512B38-4FA2-5942-A4EF-059F3DD2A9C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ED97A1A-B763-894F-8AEC-BDF699E13CB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4EE320-8291-DB49-A032-365863175DEE}"/>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08DB1BAE-99EC-324A-89D5-D747D501A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62D08-A352-1A4F-9BC0-3F83A6B2BE30}"/>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334170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3A1C-51D1-C849-BA2D-F5EC634186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6A32CC-7D8F-E04B-B75F-199D32060BD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1E85DA-5C79-254D-AED2-039B2F6F3BF7}"/>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28580B2E-5AB0-6B4D-BE47-5E94E6AF8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AD496-33CD-FA4A-8EF9-FC0E875C1D9A}"/>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10727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2349B-F9F7-2D4E-A215-0110CE887AC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02F0CED-D47C-4A46-B486-6C73A6388C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BC7C2CE-F412-5944-86D8-83262C84D1A0}"/>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08547D4B-2B4C-8849-AB5A-5C6EE3AEF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61B01-441C-654A-B38A-EE2D5605383D}"/>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278663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FC5F-FF2A-5B43-A83F-C27A93A4ABC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C1B5DF3-F180-8C47-B372-4E2786ADBD7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4C8CDF7-7A74-FC42-93F7-23934B6419B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9DAD43F-3A66-FD44-BD51-E57B869EF6EE}"/>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6" name="Footer Placeholder 5">
            <a:extLst>
              <a:ext uri="{FF2B5EF4-FFF2-40B4-BE49-F238E27FC236}">
                <a16:creationId xmlns:a16="http://schemas.microsoft.com/office/drawing/2014/main" id="{F85771F6-B743-724F-8D5D-692713F0C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860DA-A99C-5746-A117-E1FC31C70D37}"/>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215930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6F6AF-702C-E945-9C89-75EE58C4A6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0648D2A-2BA2-9D4B-87A3-09EF900F4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B5E8886-242A-B943-A741-90F2C411787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9CAC19F-D67C-3D41-9210-89560E1107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B6F8B2-FE5C-C943-AEA9-51021F6F066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7C7840C-2170-7247-A6ED-A72E60A24C45}"/>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8" name="Footer Placeholder 7">
            <a:extLst>
              <a:ext uri="{FF2B5EF4-FFF2-40B4-BE49-F238E27FC236}">
                <a16:creationId xmlns:a16="http://schemas.microsoft.com/office/drawing/2014/main" id="{71BAE3F7-A579-864C-82EE-8FA045038F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087996-63F3-5140-9955-8466FF3E4F64}"/>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64671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8442-F89D-0D4F-BA6E-92D348364BA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F9ED906-341F-A44E-B614-9EEB114E1887}"/>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4" name="Footer Placeholder 3">
            <a:extLst>
              <a:ext uri="{FF2B5EF4-FFF2-40B4-BE49-F238E27FC236}">
                <a16:creationId xmlns:a16="http://schemas.microsoft.com/office/drawing/2014/main" id="{50520006-FBED-E344-9BBD-5B29751915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33256-2315-C642-A102-055D041BBC6B}"/>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105417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823F9-0E4D-BA41-B4A0-792927960375}"/>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3" name="Footer Placeholder 2">
            <a:extLst>
              <a:ext uri="{FF2B5EF4-FFF2-40B4-BE49-F238E27FC236}">
                <a16:creationId xmlns:a16="http://schemas.microsoft.com/office/drawing/2014/main" id="{BFADD6C0-DCA2-AD4A-A9B1-34776C791F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CD7FF1-4682-C749-9F1E-68D17CFBAD72}"/>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317086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DCA1-2D1A-D743-A093-8BEEB6A98A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CF5B0D-4E99-8241-8DB0-866D0EF32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C38E50E-84F8-F045-82C2-F4BBA0214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DDDCD7-6DFF-0043-AC9F-087B1E9B0C58}"/>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6" name="Footer Placeholder 5">
            <a:extLst>
              <a:ext uri="{FF2B5EF4-FFF2-40B4-BE49-F238E27FC236}">
                <a16:creationId xmlns:a16="http://schemas.microsoft.com/office/drawing/2014/main" id="{B264C1DA-E93F-CF44-98A2-454647D20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ACCC6-152B-F74F-BB3D-771368E77FE1}"/>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216974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4333-58E8-E942-B627-B8863ABFAF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5D9CFA9-0320-5B44-BF49-5822076545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55595-35DA-B34E-B303-73EF14994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61BFE3-573D-594F-AC7F-91FDAF24F663}"/>
              </a:ext>
            </a:extLst>
          </p:cNvPr>
          <p:cNvSpPr>
            <a:spLocks noGrp="1"/>
          </p:cNvSpPr>
          <p:nvPr>
            <p:ph type="dt" sz="half" idx="10"/>
          </p:nvPr>
        </p:nvSpPr>
        <p:spPr/>
        <p:txBody>
          <a:bodyPr/>
          <a:lstStyle/>
          <a:p>
            <a:fld id="{CDD21C90-10B4-5E46-96A2-D56623F96D04}" type="datetimeFigureOut">
              <a:rPr lang="en-US" smtClean="0"/>
              <a:t>4/28/20</a:t>
            </a:fld>
            <a:endParaRPr lang="en-US"/>
          </a:p>
        </p:txBody>
      </p:sp>
      <p:sp>
        <p:nvSpPr>
          <p:cNvPr id="6" name="Footer Placeholder 5">
            <a:extLst>
              <a:ext uri="{FF2B5EF4-FFF2-40B4-BE49-F238E27FC236}">
                <a16:creationId xmlns:a16="http://schemas.microsoft.com/office/drawing/2014/main" id="{38C1AE74-65DF-B94A-82FB-34543F0D1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9A922-6754-EB41-9111-DA34980966A0}"/>
              </a:ext>
            </a:extLst>
          </p:cNvPr>
          <p:cNvSpPr>
            <a:spLocks noGrp="1"/>
          </p:cNvSpPr>
          <p:nvPr>
            <p:ph type="sldNum" sz="quarter" idx="12"/>
          </p:nvPr>
        </p:nvSpPr>
        <p:spPr/>
        <p:txBody>
          <a:bodyPr/>
          <a:lstStyle/>
          <a:p>
            <a:fld id="{32D07294-4687-5D4F-8C2C-EFC143252109}" type="slidenum">
              <a:rPr lang="en-US" smtClean="0"/>
              <a:t>‹#›</a:t>
            </a:fld>
            <a:endParaRPr lang="en-US"/>
          </a:p>
        </p:txBody>
      </p:sp>
    </p:spTree>
    <p:extLst>
      <p:ext uri="{BB962C8B-B14F-4D97-AF65-F5344CB8AC3E}">
        <p14:creationId xmlns:p14="http://schemas.microsoft.com/office/powerpoint/2010/main" val="319997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9DDD64-11F1-0F4B-8D5D-66A98C0FC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CAD093A-BD00-E34D-89A0-B6163C2E09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659E18-9EC1-1641-97A0-7F1EC82F9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21C90-10B4-5E46-96A2-D56623F96D04}" type="datetimeFigureOut">
              <a:rPr lang="en-US" smtClean="0"/>
              <a:t>4/28/20</a:t>
            </a:fld>
            <a:endParaRPr lang="en-US"/>
          </a:p>
        </p:txBody>
      </p:sp>
      <p:sp>
        <p:nvSpPr>
          <p:cNvPr id="5" name="Footer Placeholder 4">
            <a:extLst>
              <a:ext uri="{FF2B5EF4-FFF2-40B4-BE49-F238E27FC236}">
                <a16:creationId xmlns:a16="http://schemas.microsoft.com/office/drawing/2014/main" id="{801E6062-5202-4748-968B-5EAAD5E9B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5EC489-BC46-B44A-82E3-BA4771D90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07294-4687-5D4F-8C2C-EFC143252109}" type="slidenum">
              <a:rPr lang="en-US" smtClean="0"/>
              <a:t>‹#›</a:t>
            </a:fld>
            <a:endParaRPr lang="en-US"/>
          </a:p>
        </p:txBody>
      </p:sp>
    </p:spTree>
    <p:extLst>
      <p:ext uri="{BB962C8B-B14F-4D97-AF65-F5344CB8AC3E}">
        <p14:creationId xmlns:p14="http://schemas.microsoft.com/office/powerpoint/2010/main" val="270928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746D05-A2FD-4046-A251-F7542DA4F980}"/>
              </a:ext>
            </a:extLst>
          </p:cNvPr>
          <p:cNvSpPr txBox="1"/>
          <p:nvPr/>
        </p:nvSpPr>
        <p:spPr>
          <a:xfrm>
            <a:off x="4367331" y="467387"/>
            <a:ext cx="3744097" cy="861774"/>
          </a:xfrm>
          <a:prstGeom prst="rect">
            <a:avLst/>
          </a:prstGeom>
          <a:solidFill>
            <a:srgbClr val="00B0F0"/>
          </a:solidFill>
        </p:spPr>
        <p:txBody>
          <a:bodyPr wrap="square" rtlCol="0">
            <a:spAutoFit/>
          </a:bodyPr>
          <a:lstStyle/>
          <a:p>
            <a:pPr algn="ctr"/>
            <a:r>
              <a:rPr lang="en-US" sz="2500" dirty="0">
                <a:solidFill>
                  <a:schemeClr val="bg1"/>
                </a:solidFill>
              </a:rPr>
              <a:t>Transfer of Risk v</a:t>
            </a:r>
          </a:p>
          <a:p>
            <a:pPr algn="ctr"/>
            <a:r>
              <a:rPr lang="en-US" sz="2500" dirty="0">
                <a:solidFill>
                  <a:schemeClr val="bg1"/>
                </a:solidFill>
              </a:rPr>
              <a:t>Transfer of Property</a:t>
            </a:r>
          </a:p>
        </p:txBody>
      </p:sp>
      <p:cxnSp>
        <p:nvCxnSpPr>
          <p:cNvPr id="10" name="Straight Arrow Connector 9">
            <a:extLst>
              <a:ext uri="{FF2B5EF4-FFF2-40B4-BE49-F238E27FC236}">
                <a16:creationId xmlns:a16="http://schemas.microsoft.com/office/drawing/2014/main" id="{5C4C8556-FC2C-D943-8819-66B552AB3BA3}"/>
              </a:ext>
            </a:extLst>
          </p:cNvPr>
          <p:cNvCxnSpPr>
            <a:cxnSpLocks/>
          </p:cNvCxnSpPr>
          <p:nvPr/>
        </p:nvCxnSpPr>
        <p:spPr>
          <a:xfrm>
            <a:off x="3620530" y="3429000"/>
            <a:ext cx="5039994" cy="0"/>
          </a:xfrm>
          <a:prstGeom prst="straightConnector1">
            <a:avLst/>
          </a:prstGeom>
          <a:ln w="101600">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2C765061-B6C5-AF4F-83B5-A71C321B51DD}"/>
              </a:ext>
            </a:extLst>
          </p:cNvPr>
          <p:cNvSpPr/>
          <p:nvPr/>
        </p:nvSpPr>
        <p:spPr>
          <a:xfrm>
            <a:off x="3103749" y="3223608"/>
            <a:ext cx="370703" cy="370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A256671-2339-DA4E-BDA5-1509B687C45A}"/>
              </a:ext>
            </a:extLst>
          </p:cNvPr>
          <p:cNvSpPr/>
          <p:nvPr/>
        </p:nvSpPr>
        <p:spPr>
          <a:xfrm>
            <a:off x="8810225" y="3243649"/>
            <a:ext cx="370703" cy="370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20D34D3-93B4-914D-B5F3-F6AAF6CBA5AE}"/>
              </a:ext>
            </a:extLst>
          </p:cNvPr>
          <p:cNvSpPr txBox="1"/>
          <p:nvPr/>
        </p:nvSpPr>
        <p:spPr>
          <a:xfrm>
            <a:off x="9278077" y="3243649"/>
            <a:ext cx="1769972" cy="369332"/>
          </a:xfrm>
          <a:prstGeom prst="rect">
            <a:avLst/>
          </a:prstGeom>
          <a:noFill/>
        </p:spPr>
        <p:txBody>
          <a:bodyPr wrap="none" rtlCol="0">
            <a:spAutoFit/>
          </a:bodyPr>
          <a:lstStyle/>
          <a:p>
            <a:r>
              <a:rPr lang="en-US" dirty="0"/>
              <a:t>Port of discharge</a:t>
            </a:r>
          </a:p>
        </p:txBody>
      </p:sp>
      <p:sp>
        <p:nvSpPr>
          <p:cNvPr id="16" name="TextBox 15">
            <a:extLst>
              <a:ext uri="{FF2B5EF4-FFF2-40B4-BE49-F238E27FC236}">
                <a16:creationId xmlns:a16="http://schemas.microsoft.com/office/drawing/2014/main" id="{3488D145-5426-834F-B904-1CDFDA437751}"/>
              </a:ext>
            </a:extLst>
          </p:cNvPr>
          <p:cNvSpPr txBox="1"/>
          <p:nvPr/>
        </p:nvSpPr>
        <p:spPr>
          <a:xfrm>
            <a:off x="1390526" y="3224978"/>
            <a:ext cx="1566647" cy="369332"/>
          </a:xfrm>
          <a:prstGeom prst="rect">
            <a:avLst/>
          </a:prstGeom>
          <a:noFill/>
        </p:spPr>
        <p:txBody>
          <a:bodyPr wrap="none" rtlCol="0">
            <a:spAutoFit/>
          </a:bodyPr>
          <a:lstStyle/>
          <a:p>
            <a:r>
              <a:rPr lang="en-US" dirty="0"/>
              <a:t>Port of loading</a:t>
            </a:r>
          </a:p>
        </p:txBody>
      </p:sp>
      <p:sp>
        <p:nvSpPr>
          <p:cNvPr id="17" name="Up Arrow 16">
            <a:extLst>
              <a:ext uri="{FF2B5EF4-FFF2-40B4-BE49-F238E27FC236}">
                <a16:creationId xmlns:a16="http://schemas.microsoft.com/office/drawing/2014/main" id="{8F3EAF84-76BC-5244-AC75-ED1F2F1736F1}"/>
              </a:ext>
            </a:extLst>
          </p:cNvPr>
          <p:cNvSpPr/>
          <p:nvPr/>
        </p:nvSpPr>
        <p:spPr>
          <a:xfrm rot="10800000">
            <a:off x="3196424" y="2064606"/>
            <a:ext cx="185352" cy="10873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586E74-2713-4347-8144-342210C13FFD}"/>
              </a:ext>
            </a:extLst>
          </p:cNvPr>
          <p:cNvSpPr txBox="1"/>
          <p:nvPr/>
        </p:nvSpPr>
        <p:spPr>
          <a:xfrm>
            <a:off x="1390526" y="535712"/>
            <a:ext cx="2921982" cy="2308324"/>
          </a:xfrm>
          <a:prstGeom prst="rect">
            <a:avLst/>
          </a:prstGeom>
          <a:noFill/>
        </p:spPr>
        <p:txBody>
          <a:bodyPr wrap="square" rtlCol="0">
            <a:spAutoFit/>
          </a:bodyPr>
          <a:lstStyle/>
          <a:p>
            <a:r>
              <a:rPr lang="en-US" dirty="0"/>
              <a:t>(1) In shipping law </a:t>
            </a:r>
            <a:r>
              <a:rPr lang="en-US" b="1" i="1" dirty="0"/>
              <a:t>risk</a:t>
            </a:r>
            <a:r>
              <a:rPr lang="en-US" dirty="0"/>
              <a:t> normally transfers “on or as from shipment” at the port of loading: (</a:t>
            </a:r>
            <a:r>
              <a:rPr lang="en-US" i="1" dirty="0"/>
              <a:t>The Julia </a:t>
            </a:r>
            <a:r>
              <a:rPr lang="en-US" dirty="0"/>
              <a:t>[1949] AC 293 for FOB contracts and </a:t>
            </a:r>
            <a:r>
              <a:rPr lang="en-US" i="1" dirty="0"/>
              <a:t>The </a:t>
            </a:r>
            <a:r>
              <a:rPr lang="en-US" i="1" dirty="0" err="1"/>
              <a:t>Parchim</a:t>
            </a:r>
            <a:r>
              <a:rPr lang="en-US" i="1" dirty="0"/>
              <a:t> </a:t>
            </a:r>
          </a:p>
          <a:p>
            <a:r>
              <a:rPr lang="en-US" dirty="0"/>
              <a:t>[1918] AC 157 </a:t>
            </a:r>
          </a:p>
          <a:p>
            <a:r>
              <a:rPr lang="en-US" dirty="0"/>
              <a:t>for CIF).</a:t>
            </a:r>
          </a:p>
        </p:txBody>
      </p:sp>
      <p:sp>
        <p:nvSpPr>
          <p:cNvPr id="19" name="TextBox 18">
            <a:extLst>
              <a:ext uri="{FF2B5EF4-FFF2-40B4-BE49-F238E27FC236}">
                <a16:creationId xmlns:a16="http://schemas.microsoft.com/office/drawing/2014/main" id="{E22126B4-A2C4-4744-98CE-8041A48FEC4B}"/>
              </a:ext>
            </a:extLst>
          </p:cNvPr>
          <p:cNvSpPr txBox="1"/>
          <p:nvPr/>
        </p:nvSpPr>
        <p:spPr>
          <a:xfrm>
            <a:off x="5750858" y="4194664"/>
            <a:ext cx="3059367" cy="2308324"/>
          </a:xfrm>
          <a:prstGeom prst="rect">
            <a:avLst/>
          </a:prstGeom>
          <a:noFill/>
        </p:spPr>
        <p:txBody>
          <a:bodyPr wrap="square" rtlCol="0">
            <a:spAutoFit/>
          </a:bodyPr>
          <a:lstStyle/>
          <a:p>
            <a:r>
              <a:rPr lang="en-US" dirty="0"/>
              <a:t>(2) But </a:t>
            </a:r>
            <a:r>
              <a:rPr lang="en-US" b="1" i="1" dirty="0"/>
              <a:t>property</a:t>
            </a:r>
            <a:r>
              <a:rPr lang="en-US" dirty="0"/>
              <a:t> often passes later. This is normally (although not always) before the goods arrive at their destination, for example on payment in exchange for transfer of the bill of lading or similar document of title. </a:t>
            </a:r>
          </a:p>
        </p:txBody>
      </p:sp>
      <p:sp>
        <p:nvSpPr>
          <p:cNvPr id="20" name="Up Arrow 19">
            <a:extLst>
              <a:ext uri="{FF2B5EF4-FFF2-40B4-BE49-F238E27FC236}">
                <a16:creationId xmlns:a16="http://schemas.microsoft.com/office/drawing/2014/main" id="{A606EBA6-CD2F-ED4F-AC15-FE60A588F96F}"/>
              </a:ext>
            </a:extLst>
          </p:cNvPr>
          <p:cNvSpPr/>
          <p:nvPr/>
        </p:nvSpPr>
        <p:spPr>
          <a:xfrm>
            <a:off x="6839742" y="3537547"/>
            <a:ext cx="194620" cy="6617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Tug boat">
            <a:extLst>
              <a:ext uri="{FF2B5EF4-FFF2-40B4-BE49-F238E27FC236}">
                <a16:creationId xmlns:a16="http://schemas.microsoft.com/office/drawing/2014/main" id="{12B19307-9FAE-E943-905A-DE6B0ADB0F9D}"/>
              </a:ext>
            </a:extLst>
          </p:cNvPr>
          <p:cNvPicPr>
            <a:picLocks noChangeAspect="1"/>
          </p:cNvPicPr>
          <p:nvPr/>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718497" y="2454570"/>
            <a:ext cx="914400" cy="914400"/>
          </a:xfrm>
          <a:prstGeom prst="rect">
            <a:avLst/>
          </a:prstGeom>
          <a:noFill/>
          <a:ln>
            <a:noFill/>
          </a:ln>
        </p:spPr>
      </p:pic>
      <p:sp>
        <p:nvSpPr>
          <p:cNvPr id="23" name="TextBox 22">
            <a:extLst>
              <a:ext uri="{FF2B5EF4-FFF2-40B4-BE49-F238E27FC236}">
                <a16:creationId xmlns:a16="http://schemas.microsoft.com/office/drawing/2014/main" id="{11D7179D-0BC2-3741-9EC6-DC8DAB90B5B2}"/>
              </a:ext>
            </a:extLst>
          </p:cNvPr>
          <p:cNvSpPr txBox="1"/>
          <p:nvPr/>
        </p:nvSpPr>
        <p:spPr>
          <a:xfrm>
            <a:off x="8388674" y="728996"/>
            <a:ext cx="2659376" cy="1477328"/>
          </a:xfrm>
          <a:prstGeom prst="rect">
            <a:avLst/>
          </a:prstGeom>
          <a:noFill/>
        </p:spPr>
        <p:txBody>
          <a:bodyPr wrap="square" rtlCol="0">
            <a:spAutoFit/>
          </a:bodyPr>
          <a:lstStyle/>
          <a:p>
            <a:r>
              <a:rPr lang="en-US" dirty="0"/>
              <a:t>(3) This is different to the general rule under s.20(1) SOGA 1979 that risk normally transfers </a:t>
            </a:r>
            <a:r>
              <a:rPr lang="en-US" b="1" i="1" dirty="0"/>
              <a:t>with</a:t>
            </a:r>
            <a:r>
              <a:rPr lang="en-US" dirty="0"/>
              <a:t> property.</a:t>
            </a:r>
          </a:p>
        </p:txBody>
      </p:sp>
      <p:sp>
        <p:nvSpPr>
          <p:cNvPr id="24" name="TextBox 23">
            <a:extLst>
              <a:ext uri="{FF2B5EF4-FFF2-40B4-BE49-F238E27FC236}">
                <a16:creationId xmlns:a16="http://schemas.microsoft.com/office/drawing/2014/main" id="{6FE1245D-8EDB-3141-9F0F-A327E6384671}"/>
              </a:ext>
            </a:extLst>
          </p:cNvPr>
          <p:cNvSpPr txBox="1"/>
          <p:nvPr/>
        </p:nvSpPr>
        <p:spPr>
          <a:xfrm>
            <a:off x="1390526" y="4236380"/>
            <a:ext cx="3059367" cy="2308324"/>
          </a:xfrm>
          <a:prstGeom prst="rect">
            <a:avLst/>
          </a:prstGeom>
          <a:noFill/>
        </p:spPr>
        <p:txBody>
          <a:bodyPr wrap="square" rtlCol="0">
            <a:spAutoFit/>
          </a:bodyPr>
          <a:lstStyle/>
          <a:p>
            <a:r>
              <a:rPr lang="en-US" dirty="0"/>
              <a:t>(4) This means the goods could be damaged at the buyer’s risk while still being owned by the seller.  This is justified on the basis that it just means the buyer should look not to the seller but to the carrier for compensation. </a:t>
            </a:r>
          </a:p>
        </p:txBody>
      </p:sp>
      <p:sp>
        <p:nvSpPr>
          <p:cNvPr id="25" name="TextBox 24">
            <a:extLst>
              <a:ext uri="{FF2B5EF4-FFF2-40B4-BE49-F238E27FC236}">
                <a16:creationId xmlns:a16="http://schemas.microsoft.com/office/drawing/2014/main" id="{A6A08B0D-C5E6-CC4C-9C0C-782453F43190}"/>
              </a:ext>
            </a:extLst>
          </p:cNvPr>
          <p:cNvSpPr txBox="1"/>
          <p:nvPr/>
        </p:nvSpPr>
        <p:spPr>
          <a:xfrm>
            <a:off x="8660524" y="4216396"/>
            <a:ext cx="3059367" cy="2031325"/>
          </a:xfrm>
          <a:prstGeom prst="rect">
            <a:avLst/>
          </a:prstGeom>
          <a:noFill/>
        </p:spPr>
        <p:txBody>
          <a:bodyPr wrap="square" rtlCol="0">
            <a:spAutoFit/>
          </a:bodyPr>
          <a:lstStyle/>
          <a:p>
            <a:r>
              <a:rPr lang="en-US" dirty="0"/>
              <a:t>(5) There are some clauses the buyers use to try and keep some of the risk on the seller during transit, but these clauses are construed restrictively.  See </a:t>
            </a:r>
            <a:r>
              <a:rPr lang="en-US" i="1" dirty="0" err="1"/>
              <a:t>Debattista</a:t>
            </a:r>
            <a:r>
              <a:rPr lang="en-US" dirty="0"/>
              <a:t> at Chapter 4. </a:t>
            </a:r>
          </a:p>
        </p:txBody>
      </p:sp>
      <p:sp>
        <p:nvSpPr>
          <p:cNvPr id="22" name="TextBox 21">
            <a:extLst>
              <a:ext uri="{FF2B5EF4-FFF2-40B4-BE49-F238E27FC236}">
                <a16:creationId xmlns:a16="http://schemas.microsoft.com/office/drawing/2014/main" id="{B3CFFD09-B8E8-574A-805B-36C79DCEF658}"/>
              </a:ext>
            </a:extLst>
          </p:cNvPr>
          <p:cNvSpPr txBox="1"/>
          <p:nvPr/>
        </p:nvSpPr>
        <p:spPr>
          <a:xfrm>
            <a:off x="4649229" y="1689873"/>
            <a:ext cx="3059367" cy="1200329"/>
          </a:xfrm>
          <a:prstGeom prst="rect">
            <a:avLst/>
          </a:prstGeom>
          <a:noFill/>
        </p:spPr>
        <p:txBody>
          <a:bodyPr wrap="square" rtlCol="0">
            <a:spAutoFit/>
          </a:bodyPr>
          <a:lstStyle/>
          <a:p>
            <a:r>
              <a:rPr lang="en-US" dirty="0"/>
              <a:t>(6) For more complicated issues arising out of this asymmetry see </a:t>
            </a:r>
            <a:r>
              <a:rPr lang="en-US" i="1" dirty="0" err="1"/>
              <a:t>Debattista</a:t>
            </a:r>
            <a:r>
              <a:rPr lang="en-US" dirty="0"/>
              <a:t> at Chapter 4. </a:t>
            </a:r>
          </a:p>
        </p:txBody>
      </p:sp>
    </p:spTree>
    <p:extLst>
      <p:ext uri="{BB962C8B-B14F-4D97-AF65-F5344CB8AC3E}">
        <p14:creationId xmlns:p14="http://schemas.microsoft.com/office/powerpoint/2010/main" val="3335082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227</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Hornyold-Strickland</dc:creator>
  <cp:lastModifiedBy>Francis Hornyold-Strickland</cp:lastModifiedBy>
  <cp:revision>16</cp:revision>
  <dcterms:created xsi:type="dcterms:W3CDTF">2020-02-05T08:59:40Z</dcterms:created>
  <dcterms:modified xsi:type="dcterms:W3CDTF">2020-04-28T09:32:40Z</dcterms:modified>
</cp:coreProperties>
</file>