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7"/>
  </p:notesMasterIdLst>
  <p:sldIdLst>
    <p:sldId id="277" r:id="rId5"/>
    <p:sldId id="279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B8E3"/>
    <a:srgbClr val="F3F3F3"/>
    <a:srgbClr val="D4D4D4"/>
    <a:srgbClr val="A9A9A9"/>
    <a:srgbClr val="0A0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87" autoAdjust="0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256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99CDA-E777-9E4F-92C3-2ED1C3E52D5F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6E510-77F8-5442-9206-867BCEA6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24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399" y="205979"/>
            <a:ext cx="2057401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1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1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1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4" indent="-342904" algn="l" defTabSz="4572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9" indent="-285753" algn="l" defTabSz="4572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4572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45720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45720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D14F90B-027B-424A-ACD6-B1D9CFDB0596}"/>
              </a:ext>
            </a:extLst>
          </p:cNvPr>
          <p:cNvCxnSpPr>
            <a:cxnSpLocks/>
          </p:cNvCxnSpPr>
          <p:nvPr/>
        </p:nvCxnSpPr>
        <p:spPr>
          <a:xfrm flipV="1">
            <a:off x="5012876" y="880997"/>
            <a:ext cx="785317" cy="743403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A672613B-810A-4949-9889-6BBFCAB18395}"/>
              </a:ext>
            </a:extLst>
          </p:cNvPr>
          <p:cNvSpPr/>
          <p:nvPr/>
        </p:nvSpPr>
        <p:spPr>
          <a:xfrm>
            <a:off x="5844974" y="512648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380AFC-DC8F-2242-836D-023BF6FA0C30}"/>
              </a:ext>
            </a:extLst>
          </p:cNvPr>
          <p:cNvSpPr txBox="1"/>
          <p:nvPr/>
        </p:nvSpPr>
        <p:spPr>
          <a:xfrm>
            <a:off x="5663399" y="212814"/>
            <a:ext cx="891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E6075EC-5BFD-7C4F-BADE-D848000268BB}"/>
              </a:ext>
            </a:extLst>
          </p:cNvPr>
          <p:cNvSpPr txBox="1"/>
          <p:nvPr/>
        </p:nvSpPr>
        <p:spPr>
          <a:xfrm rot="19012717">
            <a:off x="4462570" y="923396"/>
            <a:ext cx="1427380" cy="27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Charterparty 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A1E4638-38A7-444A-B08F-2564D9109058}"/>
              </a:ext>
            </a:extLst>
          </p:cNvPr>
          <p:cNvSpPr/>
          <p:nvPr/>
        </p:nvSpPr>
        <p:spPr>
          <a:xfrm>
            <a:off x="4657821" y="1674464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Bent Up Arrow 32">
            <a:extLst>
              <a:ext uri="{FF2B5EF4-FFF2-40B4-BE49-F238E27FC236}">
                <a16:creationId xmlns:a16="http://schemas.microsoft.com/office/drawing/2014/main" id="{FBF6D185-0142-234D-BDA0-A0149970DC75}"/>
              </a:ext>
            </a:extLst>
          </p:cNvPr>
          <p:cNvSpPr/>
          <p:nvPr/>
        </p:nvSpPr>
        <p:spPr>
          <a:xfrm rot="10800000">
            <a:off x="2900501" y="567796"/>
            <a:ext cx="2754704" cy="1054219"/>
          </a:xfrm>
          <a:prstGeom prst="bentUpArrow">
            <a:avLst>
              <a:gd name="adj1" fmla="val 8881"/>
              <a:gd name="adj2" fmla="val 13486"/>
              <a:gd name="adj3" fmla="val 23464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12FBFBF-897C-6B43-910E-A9CF79E5CF9B}"/>
              </a:ext>
            </a:extLst>
          </p:cNvPr>
          <p:cNvSpPr/>
          <p:nvPr/>
        </p:nvSpPr>
        <p:spPr>
          <a:xfrm>
            <a:off x="2900501" y="1674464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14F2B27-4861-7A47-BE6D-9E662A1CB38E}"/>
              </a:ext>
            </a:extLst>
          </p:cNvPr>
          <p:cNvSpPr txBox="1"/>
          <p:nvPr/>
        </p:nvSpPr>
        <p:spPr>
          <a:xfrm>
            <a:off x="2147482" y="1710318"/>
            <a:ext cx="824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640DCA3-AFCF-E848-8DF5-5FF7ED80BABF}"/>
              </a:ext>
            </a:extLst>
          </p:cNvPr>
          <p:cNvSpPr txBox="1"/>
          <p:nvPr/>
        </p:nvSpPr>
        <p:spPr>
          <a:xfrm>
            <a:off x="4996436" y="1639525"/>
            <a:ext cx="1311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FOB Buyer/</a:t>
            </a:r>
          </a:p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Charterer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526E7D4-09B4-EC41-B9FC-981850F2D9EB}"/>
              </a:ext>
            </a:extLst>
          </p:cNvPr>
          <p:cNvCxnSpPr>
            <a:cxnSpLocks/>
          </p:cNvCxnSpPr>
          <p:nvPr/>
        </p:nvCxnSpPr>
        <p:spPr>
          <a:xfrm>
            <a:off x="3368869" y="1851646"/>
            <a:ext cx="1186927" cy="0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C197277-A237-8545-8F45-B7BB0E85ED7D}"/>
              </a:ext>
            </a:extLst>
          </p:cNvPr>
          <p:cNvSpPr txBox="1"/>
          <p:nvPr/>
        </p:nvSpPr>
        <p:spPr>
          <a:xfrm>
            <a:off x="3080578" y="1987317"/>
            <a:ext cx="1585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FOB Sale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before departure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9A7449B-32F6-BD47-8276-E10D8D3A77E6}"/>
              </a:ext>
            </a:extLst>
          </p:cNvPr>
          <p:cNvSpPr txBox="1"/>
          <p:nvPr/>
        </p:nvSpPr>
        <p:spPr>
          <a:xfrm>
            <a:off x="3430982" y="306547"/>
            <a:ext cx="1554486" cy="27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Mate’s receipt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EB73AEE-97EB-1F46-9338-2217BCD61BBE}"/>
              </a:ext>
            </a:extLst>
          </p:cNvPr>
          <p:cNvSpPr txBox="1"/>
          <p:nvPr/>
        </p:nvSpPr>
        <p:spPr>
          <a:xfrm>
            <a:off x="6632473" y="504315"/>
            <a:ext cx="1668689" cy="117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Case 1: Where the charterer buys a cargo FOB, but they obtain a mate’s receipt from the shipper and get a bill of lading from the carrier, the charterparty governs. </a:t>
            </a:r>
            <a:endParaRPr lang="en-US" sz="1000" i="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A5C24DF-14A5-E44E-818C-0504D03873E1}"/>
              </a:ext>
            </a:extLst>
          </p:cNvPr>
          <p:cNvSpPr txBox="1"/>
          <p:nvPr/>
        </p:nvSpPr>
        <p:spPr>
          <a:xfrm rot="18961875">
            <a:off x="5095363" y="1128744"/>
            <a:ext cx="1252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 of lading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47165AF-5176-2B4D-B18D-A82D559C2B55}"/>
              </a:ext>
            </a:extLst>
          </p:cNvPr>
          <p:cNvSpPr txBox="1"/>
          <p:nvPr/>
        </p:nvSpPr>
        <p:spPr>
          <a:xfrm>
            <a:off x="3384584" y="1451151"/>
            <a:ext cx="1554486" cy="27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Mate’s receipt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6BF658D-BC1B-2140-A536-9672B1AAA889}"/>
              </a:ext>
            </a:extLst>
          </p:cNvPr>
          <p:cNvCxnSpPr>
            <a:cxnSpLocks/>
          </p:cNvCxnSpPr>
          <p:nvPr/>
        </p:nvCxnSpPr>
        <p:spPr>
          <a:xfrm flipV="1">
            <a:off x="3874126" y="3186573"/>
            <a:ext cx="785317" cy="743403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CC492EB9-13C2-FB47-A779-A19E55A644D2}"/>
              </a:ext>
            </a:extLst>
          </p:cNvPr>
          <p:cNvCxnSpPr>
            <a:cxnSpLocks/>
          </p:cNvCxnSpPr>
          <p:nvPr/>
        </p:nvCxnSpPr>
        <p:spPr>
          <a:xfrm flipH="1" flipV="1">
            <a:off x="5098190" y="3186572"/>
            <a:ext cx="817344" cy="742128"/>
          </a:xfrm>
          <a:prstGeom prst="straightConnector1">
            <a:avLst/>
          </a:prstGeom>
          <a:ln w="82550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id="{497F9F73-2682-0D41-9045-59778BB8AE6A}"/>
              </a:ext>
            </a:extLst>
          </p:cNvPr>
          <p:cNvSpPr/>
          <p:nvPr/>
        </p:nvSpPr>
        <p:spPr>
          <a:xfrm>
            <a:off x="4706224" y="2818224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437EFA2-1FA4-F94F-8A57-4BCCF766C9AC}"/>
              </a:ext>
            </a:extLst>
          </p:cNvPr>
          <p:cNvSpPr txBox="1"/>
          <p:nvPr/>
        </p:nvSpPr>
        <p:spPr>
          <a:xfrm>
            <a:off x="4539659" y="2495238"/>
            <a:ext cx="891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Carrier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67F7D0A-4664-DC44-A68B-3DD525A9A319}"/>
              </a:ext>
            </a:extLst>
          </p:cNvPr>
          <p:cNvCxnSpPr>
            <a:cxnSpLocks/>
          </p:cNvCxnSpPr>
          <p:nvPr/>
        </p:nvCxnSpPr>
        <p:spPr>
          <a:xfrm flipV="1">
            <a:off x="4126933" y="4154394"/>
            <a:ext cx="1516621" cy="2828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2DA1D1DB-26D5-E242-81C3-E133F209D689}"/>
              </a:ext>
            </a:extLst>
          </p:cNvPr>
          <p:cNvSpPr txBox="1"/>
          <p:nvPr/>
        </p:nvSpPr>
        <p:spPr>
          <a:xfrm>
            <a:off x="4323706" y="4307624"/>
            <a:ext cx="1585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D8FB0DD-E8D9-704F-9B52-60E8D7E0DA50}"/>
              </a:ext>
            </a:extLst>
          </p:cNvPr>
          <p:cNvSpPr txBox="1"/>
          <p:nvPr/>
        </p:nvSpPr>
        <p:spPr>
          <a:xfrm rot="2500412">
            <a:off x="4941544" y="3273528"/>
            <a:ext cx="1600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carriage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677AF90-FD38-4D43-B5A0-06E4DFA34C8B}"/>
              </a:ext>
            </a:extLst>
          </p:cNvPr>
          <p:cNvSpPr txBox="1"/>
          <p:nvPr/>
        </p:nvSpPr>
        <p:spPr>
          <a:xfrm rot="19012717">
            <a:off x="3323820" y="3228972"/>
            <a:ext cx="1427380" cy="27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Charterparty 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ACB2A39-A608-334A-9C02-F17A907030DD}"/>
              </a:ext>
            </a:extLst>
          </p:cNvPr>
          <p:cNvSpPr/>
          <p:nvPr/>
        </p:nvSpPr>
        <p:spPr>
          <a:xfrm>
            <a:off x="3519071" y="3980040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36D6E94F-2B90-FC4E-80BF-70C1C0297EF6}"/>
              </a:ext>
            </a:extLst>
          </p:cNvPr>
          <p:cNvSpPr/>
          <p:nvPr/>
        </p:nvSpPr>
        <p:spPr>
          <a:xfrm>
            <a:off x="5931234" y="3980040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EA0E1DC-F2AC-734E-81DC-D3D4E21BF049}"/>
              </a:ext>
            </a:extLst>
          </p:cNvPr>
          <p:cNvSpPr txBox="1"/>
          <p:nvPr/>
        </p:nvSpPr>
        <p:spPr>
          <a:xfrm>
            <a:off x="6307894" y="3970178"/>
            <a:ext cx="1392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Receiver </a:t>
            </a:r>
          </a:p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(consignee)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97391B6-EB49-B541-B209-E498F2E38BE0}"/>
              </a:ext>
            </a:extLst>
          </p:cNvPr>
          <p:cNvSpPr txBox="1"/>
          <p:nvPr/>
        </p:nvSpPr>
        <p:spPr>
          <a:xfrm>
            <a:off x="3214572" y="4368485"/>
            <a:ext cx="1106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CIF Seller/</a:t>
            </a:r>
          </a:p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Charterer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13E21B3-079C-9D45-8500-8B5408DA56B2}"/>
              </a:ext>
            </a:extLst>
          </p:cNvPr>
          <p:cNvSpPr txBox="1"/>
          <p:nvPr/>
        </p:nvSpPr>
        <p:spPr>
          <a:xfrm>
            <a:off x="6637171" y="2779710"/>
            <a:ext cx="16639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Case 2: Where the charterer is a CIF seller/charterer and they obtain a bill of lading, the charterparty governs. </a:t>
            </a:r>
            <a:endParaRPr lang="en-US" sz="1000" i="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4741D5A-39A6-2E4C-9B43-B761B859819B}"/>
              </a:ext>
            </a:extLst>
          </p:cNvPr>
          <p:cNvSpPr txBox="1"/>
          <p:nvPr/>
        </p:nvSpPr>
        <p:spPr>
          <a:xfrm rot="18961875">
            <a:off x="3650897" y="3585215"/>
            <a:ext cx="1554486" cy="27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 of lading</a:t>
            </a:r>
          </a:p>
        </p:txBody>
      </p:sp>
      <p:sp>
        <p:nvSpPr>
          <p:cNvPr id="93" name="Left Brace 92">
            <a:extLst>
              <a:ext uri="{FF2B5EF4-FFF2-40B4-BE49-F238E27FC236}">
                <a16:creationId xmlns:a16="http://schemas.microsoft.com/office/drawing/2014/main" id="{37648C0E-682A-1C48-A118-43390B3F922E}"/>
              </a:ext>
            </a:extLst>
          </p:cNvPr>
          <p:cNvSpPr/>
          <p:nvPr/>
        </p:nvSpPr>
        <p:spPr>
          <a:xfrm>
            <a:off x="1944618" y="385240"/>
            <a:ext cx="396222" cy="4357118"/>
          </a:xfrm>
          <a:prstGeom prst="leftBrace">
            <a:avLst>
              <a:gd name="adj1" fmla="val 9295"/>
              <a:gd name="adj2" fmla="val 5004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61A4D9B-A01F-B246-A0A5-B80E1D8C38E5}"/>
              </a:ext>
            </a:extLst>
          </p:cNvPr>
          <p:cNvSpPr txBox="1"/>
          <p:nvPr/>
        </p:nvSpPr>
        <p:spPr>
          <a:xfrm>
            <a:off x="736629" y="2036254"/>
            <a:ext cx="14005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Bill of lading here is a mere receipt, not evidence of the contract terms with carrier. </a:t>
            </a:r>
          </a:p>
        </p:txBody>
      </p:sp>
    </p:spTree>
    <p:extLst>
      <p:ext uri="{BB962C8B-B14F-4D97-AF65-F5344CB8AC3E}">
        <p14:creationId xmlns:p14="http://schemas.microsoft.com/office/powerpoint/2010/main" val="333560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D14F90B-027B-424A-ACD6-B1D9CFDB0596}"/>
              </a:ext>
            </a:extLst>
          </p:cNvPr>
          <p:cNvCxnSpPr>
            <a:cxnSpLocks/>
          </p:cNvCxnSpPr>
          <p:nvPr/>
        </p:nvCxnSpPr>
        <p:spPr>
          <a:xfrm flipV="1">
            <a:off x="3702491" y="841450"/>
            <a:ext cx="785317" cy="743403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DAEE7AC-A346-9146-87B2-FFFA818A2AF4}"/>
              </a:ext>
            </a:extLst>
          </p:cNvPr>
          <p:cNvCxnSpPr>
            <a:cxnSpLocks/>
          </p:cNvCxnSpPr>
          <p:nvPr/>
        </p:nvCxnSpPr>
        <p:spPr>
          <a:xfrm flipH="1" flipV="1">
            <a:off x="4926555" y="841449"/>
            <a:ext cx="817344" cy="742128"/>
          </a:xfrm>
          <a:prstGeom prst="straightConnector1">
            <a:avLst/>
          </a:prstGeom>
          <a:ln w="82550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A672613B-810A-4949-9889-6BBFCAB18395}"/>
              </a:ext>
            </a:extLst>
          </p:cNvPr>
          <p:cNvSpPr/>
          <p:nvPr/>
        </p:nvSpPr>
        <p:spPr>
          <a:xfrm>
            <a:off x="4534589" y="473101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380AFC-DC8F-2242-836D-023BF6FA0C30}"/>
              </a:ext>
            </a:extLst>
          </p:cNvPr>
          <p:cNvSpPr txBox="1"/>
          <p:nvPr/>
        </p:nvSpPr>
        <p:spPr>
          <a:xfrm>
            <a:off x="4353014" y="173267"/>
            <a:ext cx="891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B301D00-08D0-184A-9415-0A4FF48C90AC}"/>
              </a:ext>
            </a:extLst>
          </p:cNvPr>
          <p:cNvCxnSpPr>
            <a:cxnSpLocks/>
          </p:cNvCxnSpPr>
          <p:nvPr/>
        </p:nvCxnSpPr>
        <p:spPr>
          <a:xfrm flipV="1">
            <a:off x="3955298" y="1809271"/>
            <a:ext cx="1516621" cy="2828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5C98A5B-3255-C04B-A9DE-8CBD7941463B}"/>
              </a:ext>
            </a:extLst>
          </p:cNvPr>
          <p:cNvSpPr txBox="1"/>
          <p:nvPr/>
        </p:nvSpPr>
        <p:spPr>
          <a:xfrm>
            <a:off x="4152071" y="1962501"/>
            <a:ext cx="1585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08B2BE-0E47-5A43-83FC-C6E74E20DBCA}"/>
              </a:ext>
            </a:extLst>
          </p:cNvPr>
          <p:cNvSpPr txBox="1"/>
          <p:nvPr/>
        </p:nvSpPr>
        <p:spPr>
          <a:xfrm rot="2500412">
            <a:off x="4769909" y="928405"/>
            <a:ext cx="1600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carriage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E6075EC-5BFD-7C4F-BADE-D848000268BB}"/>
              </a:ext>
            </a:extLst>
          </p:cNvPr>
          <p:cNvSpPr txBox="1"/>
          <p:nvPr/>
        </p:nvSpPr>
        <p:spPr>
          <a:xfrm rot="19012717">
            <a:off x="3152185" y="883849"/>
            <a:ext cx="1427380" cy="27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Charterparty 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A1E4638-38A7-444A-B08F-2564D9109058}"/>
              </a:ext>
            </a:extLst>
          </p:cNvPr>
          <p:cNvSpPr/>
          <p:nvPr/>
        </p:nvSpPr>
        <p:spPr>
          <a:xfrm>
            <a:off x="3347436" y="1634917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DAB52F9-C6FF-6941-BE9F-E1A1ADA17E5D}"/>
              </a:ext>
            </a:extLst>
          </p:cNvPr>
          <p:cNvSpPr/>
          <p:nvPr/>
        </p:nvSpPr>
        <p:spPr>
          <a:xfrm>
            <a:off x="5759599" y="1634917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26DD6B-618D-A845-986A-3FA04C6D4A40}"/>
              </a:ext>
            </a:extLst>
          </p:cNvPr>
          <p:cNvSpPr txBox="1"/>
          <p:nvPr/>
        </p:nvSpPr>
        <p:spPr>
          <a:xfrm>
            <a:off x="6136259" y="1625055"/>
            <a:ext cx="1392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Receiver </a:t>
            </a:r>
          </a:p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(consignee)</a:t>
            </a:r>
          </a:p>
        </p:txBody>
      </p:sp>
      <p:sp>
        <p:nvSpPr>
          <p:cNvPr id="33" name="Bent Up Arrow 32">
            <a:extLst>
              <a:ext uri="{FF2B5EF4-FFF2-40B4-BE49-F238E27FC236}">
                <a16:creationId xmlns:a16="http://schemas.microsoft.com/office/drawing/2014/main" id="{FBF6D185-0142-234D-BDA0-A0149970DC75}"/>
              </a:ext>
            </a:extLst>
          </p:cNvPr>
          <p:cNvSpPr/>
          <p:nvPr/>
        </p:nvSpPr>
        <p:spPr>
          <a:xfrm rot="10800000">
            <a:off x="1590116" y="528249"/>
            <a:ext cx="2754704" cy="1054219"/>
          </a:xfrm>
          <a:prstGeom prst="bentUpArrow">
            <a:avLst>
              <a:gd name="adj1" fmla="val 8881"/>
              <a:gd name="adj2" fmla="val 13486"/>
              <a:gd name="adj3" fmla="val 23464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12FBFBF-897C-6B43-910E-A9CF79E5CF9B}"/>
              </a:ext>
            </a:extLst>
          </p:cNvPr>
          <p:cNvSpPr/>
          <p:nvPr/>
        </p:nvSpPr>
        <p:spPr>
          <a:xfrm>
            <a:off x="1590116" y="1634917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14F2B27-4861-7A47-BE6D-9E662A1CB38E}"/>
              </a:ext>
            </a:extLst>
          </p:cNvPr>
          <p:cNvSpPr txBox="1"/>
          <p:nvPr/>
        </p:nvSpPr>
        <p:spPr>
          <a:xfrm>
            <a:off x="837097" y="1670771"/>
            <a:ext cx="824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640DCA3-AFCF-E848-8DF5-5FF7ED80BABF}"/>
              </a:ext>
            </a:extLst>
          </p:cNvPr>
          <p:cNvSpPr txBox="1"/>
          <p:nvPr/>
        </p:nvSpPr>
        <p:spPr>
          <a:xfrm>
            <a:off x="3118680" y="1962502"/>
            <a:ext cx="824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Charterer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526E7D4-09B4-EC41-B9FC-981850F2D9EB}"/>
              </a:ext>
            </a:extLst>
          </p:cNvPr>
          <p:cNvCxnSpPr>
            <a:cxnSpLocks/>
          </p:cNvCxnSpPr>
          <p:nvPr/>
        </p:nvCxnSpPr>
        <p:spPr>
          <a:xfrm>
            <a:off x="2058484" y="1812099"/>
            <a:ext cx="1186927" cy="0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C197277-A237-8545-8F45-B7BB0E85ED7D}"/>
              </a:ext>
            </a:extLst>
          </p:cNvPr>
          <p:cNvSpPr txBox="1"/>
          <p:nvPr/>
        </p:nvSpPr>
        <p:spPr>
          <a:xfrm>
            <a:off x="1770193" y="1947770"/>
            <a:ext cx="1585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FOB Sale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before departure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9A7449B-32F6-BD47-8276-E10D8D3A77E6}"/>
              </a:ext>
            </a:extLst>
          </p:cNvPr>
          <p:cNvSpPr txBox="1"/>
          <p:nvPr/>
        </p:nvSpPr>
        <p:spPr>
          <a:xfrm>
            <a:off x="2520696" y="247350"/>
            <a:ext cx="1554486" cy="27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 of lading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4E400B2-5544-2144-8825-67E8D69C9212}"/>
              </a:ext>
            </a:extLst>
          </p:cNvPr>
          <p:cNvCxnSpPr>
            <a:cxnSpLocks/>
          </p:cNvCxnSpPr>
          <p:nvPr/>
        </p:nvCxnSpPr>
        <p:spPr>
          <a:xfrm flipV="1">
            <a:off x="3734302" y="3248554"/>
            <a:ext cx="785317" cy="743403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1BA6626-2BA0-7649-A0A5-576F1254E55B}"/>
              </a:ext>
            </a:extLst>
          </p:cNvPr>
          <p:cNvCxnSpPr>
            <a:cxnSpLocks/>
          </p:cNvCxnSpPr>
          <p:nvPr/>
        </p:nvCxnSpPr>
        <p:spPr>
          <a:xfrm flipH="1" flipV="1">
            <a:off x="4958366" y="3248553"/>
            <a:ext cx="817344" cy="742128"/>
          </a:xfrm>
          <a:prstGeom prst="straightConnector1">
            <a:avLst/>
          </a:prstGeom>
          <a:ln w="82550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713504AA-E0B7-034C-80BC-C775E757F0A8}"/>
              </a:ext>
            </a:extLst>
          </p:cNvPr>
          <p:cNvSpPr/>
          <p:nvPr/>
        </p:nvSpPr>
        <p:spPr>
          <a:xfrm>
            <a:off x="4566400" y="2880205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22BD54-2B72-BF45-BC89-31EFD066F107}"/>
              </a:ext>
            </a:extLst>
          </p:cNvPr>
          <p:cNvSpPr txBox="1"/>
          <p:nvPr/>
        </p:nvSpPr>
        <p:spPr>
          <a:xfrm>
            <a:off x="4384825" y="2580371"/>
            <a:ext cx="891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Carrier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C660AC3-476A-2E41-AE6E-BC8B4A44D89E}"/>
              </a:ext>
            </a:extLst>
          </p:cNvPr>
          <p:cNvCxnSpPr>
            <a:cxnSpLocks/>
          </p:cNvCxnSpPr>
          <p:nvPr/>
        </p:nvCxnSpPr>
        <p:spPr>
          <a:xfrm flipV="1">
            <a:off x="3818163" y="4209834"/>
            <a:ext cx="1860586" cy="13082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FE60925-FD23-6843-921B-89FEE2A780F2}"/>
              </a:ext>
            </a:extLst>
          </p:cNvPr>
          <p:cNvSpPr txBox="1"/>
          <p:nvPr/>
        </p:nvSpPr>
        <p:spPr>
          <a:xfrm>
            <a:off x="4168333" y="4359600"/>
            <a:ext cx="1248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64A3EFF-0AB3-1741-B029-28996AC259A7}"/>
              </a:ext>
            </a:extLst>
          </p:cNvPr>
          <p:cNvSpPr txBox="1"/>
          <p:nvPr/>
        </p:nvSpPr>
        <p:spPr>
          <a:xfrm rot="2500412">
            <a:off x="4801720" y="3335509"/>
            <a:ext cx="1600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carriage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AF28D76-B358-BD46-A047-8759C3EECE03}"/>
              </a:ext>
            </a:extLst>
          </p:cNvPr>
          <p:cNvSpPr txBox="1"/>
          <p:nvPr/>
        </p:nvSpPr>
        <p:spPr>
          <a:xfrm rot="19012717">
            <a:off x="3183996" y="3290953"/>
            <a:ext cx="1427380" cy="27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Charterparty 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F296947-34D8-5746-89C0-AE0924C6DEEC}"/>
              </a:ext>
            </a:extLst>
          </p:cNvPr>
          <p:cNvSpPr/>
          <p:nvPr/>
        </p:nvSpPr>
        <p:spPr>
          <a:xfrm>
            <a:off x="3379247" y="4042021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6F477DA-D8FD-A244-AF1D-FD27873714AE}"/>
              </a:ext>
            </a:extLst>
          </p:cNvPr>
          <p:cNvSpPr/>
          <p:nvPr/>
        </p:nvSpPr>
        <p:spPr>
          <a:xfrm>
            <a:off x="5791410" y="4042021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E22330-BBC2-0646-B6E2-7EEDB599A52B}"/>
              </a:ext>
            </a:extLst>
          </p:cNvPr>
          <p:cNvSpPr txBox="1"/>
          <p:nvPr/>
        </p:nvSpPr>
        <p:spPr>
          <a:xfrm>
            <a:off x="6168070" y="4032159"/>
            <a:ext cx="1392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Receiver </a:t>
            </a:r>
          </a:p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(consignee)</a:t>
            </a:r>
          </a:p>
        </p:txBody>
      </p:sp>
      <p:sp>
        <p:nvSpPr>
          <p:cNvPr id="51" name="Bent Up Arrow 50">
            <a:extLst>
              <a:ext uri="{FF2B5EF4-FFF2-40B4-BE49-F238E27FC236}">
                <a16:creationId xmlns:a16="http://schemas.microsoft.com/office/drawing/2014/main" id="{A92E7DD5-4209-3E43-BFBE-21A9086E6D2A}"/>
              </a:ext>
            </a:extLst>
          </p:cNvPr>
          <p:cNvSpPr/>
          <p:nvPr/>
        </p:nvSpPr>
        <p:spPr>
          <a:xfrm rot="10800000">
            <a:off x="1621927" y="2935353"/>
            <a:ext cx="2754704" cy="1054219"/>
          </a:xfrm>
          <a:prstGeom prst="bentUpArrow">
            <a:avLst>
              <a:gd name="adj1" fmla="val 8881"/>
              <a:gd name="adj2" fmla="val 13486"/>
              <a:gd name="adj3" fmla="val 23464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30331F2-614D-B749-8D57-1729DFBBB52A}"/>
              </a:ext>
            </a:extLst>
          </p:cNvPr>
          <p:cNvSpPr/>
          <p:nvPr/>
        </p:nvSpPr>
        <p:spPr>
          <a:xfrm>
            <a:off x="1621927" y="4042021"/>
            <a:ext cx="360155" cy="36179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D38847D-984F-F64F-A687-88799849BEA7}"/>
              </a:ext>
            </a:extLst>
          </p:cNvPr>
          <p:cNvSpPr txBox="1"/>
          <p:nvPr/>
        </p:nvSpPr>
        <p:spPr>
          <a:xfrm>
            <a:off x="868908" y="4077875"/>
            <a:ext cx="824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390AE54-D9EA-F641-ADB8-138274C071F4}"/>
              </a:ext>
            </a:extLst>
          </p:cNvPr>
          <p:cNvCxnSpPr>
            <a:cxnSpLocks/>
            <a:endCxn id="48" idx="2"/>
          </p:cNvCxnSpPr>
          <p:nvPr/>
        </p:nvCxnSpPr>
        <p:spPr>
          <a:xfrm>
            <a:off x="2090295" y="4219204"/>
            <a:ext cx="1288952" cy="3712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9736464-833F-B144-AA3C-903CB04418F6}"/>
              </a:ext>
            </a:extLst>
          </p:cNvPr>
          <p:cNvSpPr txBox="1"/>
          <p:nvPr/>
        </p:nvSpPr>
        <p:spPr>
          <a:xfrm>
            <a:off x="1620183" y="4317011"/>
            <a:ext cx="201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contract agreed </a:t>
            </a:r>
            <a:r>
              <a:rPr lang="en-US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incidental to charterparty</a:t>
            </a:r>
            <a:endParaRPr lang="en-US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EB10F47-1BB9-224F-A587-B323141B2A0A}"/>
              </a:ext>
            </a:extLst>
          </p:cNvPr>
          <p:cNvSpPr txBox="1"/>
          <p:nvPr/>
        </p:nvSpPr>
        <p:spPr>
          <a:xfrm>
            <a:off x="2520068" y="2665529"/>
            <a:ext cx="1554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 of lading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702E51F-6CA4-B143-89FF-9918AE3DCE34}"/>
              </a:ext>
            </a:extLst>
          </p:cNvPr>
          <p:cNvSpPr txBox="1"/>
          <p:nvPr/>
        </p:nvSpPr>
        <p:spPr>
          <a:xfrm>
            <a:off x="1973027" y="3806830"/>
            <a:ext cx="170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 of lading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B815C2F-0E3E-624F-AC7C-EA45A0449DF0}"/>
              </a:ext>
            </a:extLst>
          </p:cNvPr>
          <p:cNvSpPr txBox="1"/>
          <p:nvPr/>
        </p:nvSpPr>
        <p:spPr>
          <a:xfrm>
            <a:off x="1981014" y="1353529"/>
            <a:ext cx="1554486" cy="27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 of lading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6FCAD3E-F9D2-9E43-9126-C3CA1955CBDE}"/>
              </a:ext>
            </a:extLst>
          </p:cNvPr>
          <p:cNvSpPr txBox="1"/>
          <p:nvPr/>
        </p:nvSpPr>
        <p:spPr>
          <a:xfrm>
            <a:off x="3126662" y="4379873"/>
            <a:ext cx="824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Charterer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EB73AEE-97EB-1F46-9338-2217BCD61BBE}"/>
              </a:ext>
            </a:extLst>
          </p:cNvPr>
          <p:cNvSpPr txBox="1"/>
          <p:nvPr/>
        </p:nvSpPr>
        <p:spPr>
          <a:xfrm>
            <a:off x="6465536" y="434588"/>
            <a:ext cx="16209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Case 1: Where the charterer buys a cargo FOB, the </a:t>
            </a:r>
            <a:r>
              <a:rPr lang="en-US" sz="1000" b="1" i="1" dirty="0"/>
              <a:t>Charterparty</a:t>
            </a:r>
            <a:r>
              <a:rPr lang="en-US" sz="1000" dirty="0"/>
              <a:t> governs their relationship with the carrier. </a:t>
            </a:r>
            <a:r>
              <a:rPr lang="en-US" sz="1000" i="1" dirty="0"/>
              <a:t>The President of India v Metcalfe Shipping Co Ltd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72FC825-C827-3D4C-8EF9-66498C4CCC0C}"/>
              </a:ext>
            </a:extLst>
          </p:cNvPr>
          <p:cNvSpPr txBox="1"/>
          <p:nvPr/>
        </p:nvSpPr>
        <p:spPr>
          <a:xfrm>
            <a:off x="6465536" y="2493073"/>
            <a:ext cx="1846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Case 2: Where the charterer buys a cargo off one of a number of sellers who have cargo on his vessel the charterparty or  B of L might govern depending on the facts. </a:t>
            </a:r>
            <a:r>
              <a:rPr lang="en-US" sz="1000" i="1" dirty="0"/>
              <a:t>Steamship Calcutta Company, Limited v Andrew Weir &amp; Co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5CCC212-C7D7-764F-A270-C6D6E347DBE5}"/>
              </a:ext>
            </a:extLst>
          </p:cNvPr>
          <p:cNvSpPr txBox="1"/>
          <p:nvPr/>
        </p:nvSpPr>
        <p:spPr>
          <a:xfrm rot="18941106">
            <a:off x="3501340" y="3583564"/>
            <a:ext cx="170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Bill of lading</a:t>
            </a:r>
          </a:p>
        </p:txBody>
      </p:sp>
    </p:spTree>
    <p:extLst>
      <p:ext uri="{BB962C8B-B14F-4D97-AF65-F5344CB8AC3E}">
        <p14:creationId xmlns:p14="http://schemas.microsoft.com/office/powerpoint/2010/main" val="3202829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1278</TotalTime>
  <Words>240</Words>
  <Application>Microsoft Macintosh PowerPoint</Application>
  <PresentationFormat>On-screen Show (16:9)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Francis Hornyold-Strickland</cp:lastModifiedBy>
  <cp:revision>144</cp:revision>
  <dcterms:created xsi:type="dcterms:W3CDTF">2010-04-12T23:12:02Z</dcterms:created>
  <dcterms:modified xsi:type="dcterms:W3CDTF">2020-04-17T14:59:37Z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