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7"/>
  </p:notesMasterIdLst>
  <p:sldIdLst>
    <p:sldId id="276" r:id="rId5"/>
    <p:sldId id="277"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B8E3"/>
    <a:srgbClr val="F3F3F3"/>
    <a:srgbClr val="D4D4D4"/>
    <a:srgbClr val="A9A9A9"/>
    <a:srgbClr val="0A0B4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65" autoAdjust="0"/>
    <p:restoredTop sz="94694"/>
  </p:normalViewPr>
  <p:slideViewPr>
    <p:cSldViewPr snapToGrid="0" snapToObjects="1">
      <p:cViewPr varScale="1">
        <p:scale>
          <a:sx n="161" d="100"/>
          <a:sy n="161" d="100"/>
        </p:scale>
        <p:origin x="328" y="200"/>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799CDA-E777-9E4F-92C3-2ED1C3E52D5F}" type="datetimeFigureOut">
              <a:rPr lang="en-US" smtClean="0"/>
              <a:t>3/25/20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56E510-77F8-5442-9206-867BCEA6F0E6}" type="slidenum">
              <a:rPr lang="en-US" smtClean="0"/>
              <a:t>‹#›</a:t>
            </a:fld>
            <a:endParaRPr lang="en-US"/>
          </a:p>
        </p:txBody>
      </p:sp>
    </p:spTree>
    <p:extLst>
      <p:ext uri="{BB962C8B-B14F-4D97-AF65-F5344CB8AC3E}">
        <p14:creationId xmlns:p14="http://schemas.microsoft.com/office/powerpoint/2010/main" val="9831248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1</a:t>
            </a:fld>
            <a:endParaRPr lang="en-US"/>
          </a:p>
        </p:txBody>
      </p:sp>
    </p:spTree>
    <p:extLst>
      <p:ext uri="{BB962C8B-B14F-4D97-AF65-F5344CB8AC3E}">
        <p14:creationId xmlns:p14="http://schemas.microsoft.com/office/powerpoint/2010/main" val="413467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2"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6" indent="0" algn="ctr">
              <a:buNone/>
              <a:defRPr>
                <a:solidFill>
                  <a:schemeClr val="tx1">
                    <a:tint val="75000"/>
                  </a:schemeClr>
                </a:solidFill>
              </a:defRPr>
            </a:lvl2pPr>
            <a:lvl3pPr marL="914411" indent="0" algn="ctr">
              <a:buNone/>
              <a:defRPr>
                <a:solidFill>
                  <a:schemeClr val="tx1">
                    <a:tint val="75000"/>
                  </a:schemeClr>
                </a:solidFill>
              </a:defRPr>
            </a:lvl3pPr>
            <a:lvl4pPr marL="1371617" indent="0" algn="ctr">
              <a:buNone/>
              <a:defRPr>
                <a:solidFill>
                  <a:schemeClr val="tx1">
                    <a:tint val="75000"/>
                  </a:schemeClr>
                </a:solidFill>
              </a:defRPr>
            </a:lvl4pPr>
            <a:lvl5pPr marL="1828823" indent="0" algn="ctr">
              <a:buNone/>
              <a:defRPr>
                <a:solidFill>
                  <a:schemeClr val="tx1">
                    <a:tint val="75000"/>
                  </a:schemeClr>
                </a:solidFill>
              </a:defRPr>
            </a:lvl5pPr>
            <a:lvl6pPr marL="2286029" indent="0" algn="ctr">
              <a:buNone/>
              <a:defRPr>
                <a:solidFill>
                  <a:schemeClr val="tx1">
                    <a:tint val="75000"/>
                  </a:schemeClr>
                </a:solidFill>
              </a:defRPr>
            </a:lvl6pPr>
            <a:lvl7pPr marL="2743234" indent="0" algn="ctr">
              <a:buNone/>
              <a:defRPr>
                <a:solidFill>
                  <a:schemeClr val="tx1">
                    <a:tint val="75000"/>
                  </a:schemeClr>
                </a:solidFill>
              </a:defRPr>
            </a:lvl7pPr>
            <a:lvl8pPr marL="3200440" indent="0" algn="ctr">
              <a:buNone/>
              <a:defRPr>
                <a:solidFill>
                  <a:schemeClr val="tx1">
                    <a:tint val="75000"/>
                  </a:schemeClr>
                </a:solidFill>
              </a:defRPr>
            </a:lvl8pPr>
            <a:lvl9pPr marL="365764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3/25/20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05979"/>
            <a:ext cx="2057401"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1"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4" y="2180035"/>
            <a:ext cx="7772400" cy="1125140"/>
          </a:xfrm>
        </p:spPr>
        <p:txBody>
          <a:bodyPr anchor="b"/>
          <a:lstStyle>
            <a:lvl1pPr marL="0" indent="0">
              <a:buNone/>
              <a:defRPr sz="2000">
                <a:solidFill>
                  <a:schemeClr val="tx1">
                    <a:tint val="75000"/>
                  </a:schemeClr>
                </a:solidFill>
              </a:defRPr>
            </a:lvl1pPr>
            <a:lvl2pPr marL="457206" indent="0">
              <a:buNone/>
              <a:defRPr sz="1801">
                <a:solidFill>
                  <a:schemeClr val="tx1">
                    <a:tint val="75000"/>
                  </a:schemeClr>
                </a:solidFill>
              </a:defRPr>
            </a:lvl2pPr>
            <a:lvl3pPr marL="914411" indent="0">
              <a:buNone/>
              <a:defRPr sz="1600">
                <a:solidFill>
                  <a:schemeClr val="tx1">
                    <a:tint val="75000"/>
                  </a:schemeClr>
                </a:solidFill>
              </a:defRPr>
            </a:lvl3pPr>
            <a:lvl4pPr marL="1371617" indent="0">
              <a:buNone/>
              <a:defRPr sz="1401">
                <a:solidFill>
                  <a:schemeClr val="tx1">
                    <a:tint val="75000"/>
                  </a:schemeClr>
                </a:solidFill>
              </a:defRPr>
            </a:lvl4pPr>
            <a:lvl5pPr marL="1828823" indent="0">
              <a:buNone/>
              <a:defRPr sz="1401">
                <a:solidFill>
                  <a:schemeClr val="tx1">
                    <a:tint val="75000"/>
                  </a:schemeClr>
                </a:solidFill>
              </a:defRPr>
            </a:lvl5pPr>
            <a:lvl6pPr marL="2286029" indent="0">
              <a:buNone/>
              <a:defRPr sz="1401">
                <a:solidFill>
                  <a:schemeClr val="tx1">
                    <a:tint val="75000"/>
                  </a:schemeClr>
                </a:solidFill>
              </a:defRPr>
            </a:lvl6pPr>
            <a:lvl7pPr marL="2743234" indent="0">
              <a:buNone/>
              <a:defRPr sz="1401">
                <a:solidFill>
                  <a:schemeClr val="tx1">
                    <a:tint val="75000"/>
                  </a:schemeClr>
                </a:solidFill>
              </a:defRPr>
            </a:lvl7pPr>
            <a:lvl8pPr marL="3200440" indent="0">
              <a:buNone/>
              <a:defRPr sz="1401">
                <a:solidFill>
                  <a:schemeClr val="tx1">
                    <a:tint val="75000"/>
                  </a:schemeClr>
                </a:solidFill>
              </a:defRPr>
            </a:lvl8pPr>
            <a:lvl9pPr marL="3657646" indent="0">
              <a:buNone/>
              <a:defRPr sz="140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200151"/>
            <a:ext cx="4038601" cy="3394472"/>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1" cy="3394472"/>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3/25/20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4" cy="47982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4" cy="2963466"/>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3/25/20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3/25/20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3/25/20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2" y="204789"/>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1"/>
            </a:lvl1pPr>
            <a:lvl2pPr marL="457206" indent="0">
              <a:buNone/>
              <a:defRPr sz="1200"/>
            </a:lvl2pPr>
            <a:lvl3pPr marL="914411" indent="0">
              <a:buNone/>
              <a:defRPr sz="1001"/>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3/25/20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1"/>
            </a:lvl1pPr>
            <a:lvl2pPr marL="457206" indent="0">
              <a:buNone/>
              <a:defRPr sz="1200"/>
            </a:lvl2pPr>
            <a:lvl3pPr marL="914411" indent="0">
              <a:buNone/>
              <a:defRPr sz="1001"/>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3/25/20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3/25/20</a:t>
            </a:fld>
            <a:endParaRPr lang="en-US"/>
          </a:p>
        </p:txBody>
      </p:sp>
      <p:sp>
        <p:nvSpPr>
          <p:cNvPr id="5" name="Footer Placeholder 4"/>
          <p:cNvSpPr>
            <a:spLocks noGrp="1"/>
          </p:cNvSpPr>
          <p:nvPr>
            <p:ph type="ftr" sz="quarter" idx="3"/>
          </p:nvPr>
        </p:nvSpPr>
        <p:spPr>
          <a:xfrm>
            <a:off x="3124202"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6" rtl="0" eaLnBrk="1" latinLnBrk="0" hangingPunct="1">
        <a:spcBef>
          <a:spcPct val="0"/>
        </a:spcBef>
        <a:buNone/>
        <a:defRPr sz="4400" kern="1200">
          <a:solidFill>
            <a:schemeClr val="tx1"/>
          </a:solidFill>
          <a:latin typeface="+mj-lt"/>
          <a:ea typeface="+mj-ea"/>
          <a:cs typeface="+mj-cs"/>
        </a:defRPr>
      </a:lvl1pPr>
    </p:titleStyle>
    <p:bodyStyle>
      <a:lvl1pPr marL="342904" indent="-342904" algn="l" defTabSz="457206" rtl="0" eaLnBrk="1" latinLnBrk="0" hangingPunct="1">
        <a:spcBef>
          <a:spcPct val="20000"/>
        </a:spcBef>
        <a:buFont typeface="Arial"/>
        <a:buChar char="•"/>
        <a:defRPr sz="3200" kern="1200">
          <a:solidFill>
            <a:schemeClr val="tx1"/>
          </a:solidFill>
          <a:latin typeface="+mn-lt"/>
          <a:ea typeface="+mn-ea"/>
          <a:cs typeface="+mn-cs"/>
        </a:defRPr>
      </a:lvl1pPr>
      <a:lvl2pPr marL="742959" indent="-285753" algn="l" defTabSz="457206" rtl="0" eaLnBrk="1" latinLnBrk="0" hangingPunct="1">
        <a:spcBef>
          <a:spcPct val="20000"/>
        </a:spcBef>
        <a:buFont typeface="Arial"/>
        <a:buChar char="–"/>
        <a:defRPr sz="2800" kern="1200">
          <a:solidFill>
            <a:schemeClr val="tx1"/>
          </a:solidFill>
          <a:latin typeface="+mn-lt"/>
          <a:ea typeface="+mn-ea"/>
          <a:cs typeface="+mn-cs"/>
        </a:defRPr>
      </a:lvl2pPr>
      <a:lvl3pPr marL="1143015" indent="-228604" algn="l" defTabSz="457206" rtl="0" eaLnBrk="1" latinLnBrk="0" hangingPunct="1">
        <a:spcBef>
          <a:spcPct val="20000"/>
        </a:spcBef>
        <a:buFont typeface="Arial"/>
        <a:buChar char="•"/>
        <a:defRPr sz="2400" kern="1200">
          <a:solidFill>
            <a:schemeClr val="tx1"/>
          </a:solidFill>
          <a:latin typeface="+mn-lt"/>
          <a:ea typeface="+mn-ea"/>
          <a:cs typeface="+mn-cs"/>
        </a:defRPr>
      </a:lvl3pPr>
      <a:lvl4pPr marL="1600221" indent="-228604" algn="l" defTabSz="457206" rtl="0" eaLnBrk="1" latinLnBrk="0" hangingPunct="1">
        <a:spcBef>
          <a:spcPct val="20000"/>
        </a:spcBef>
        <a:buFont typeface="Arial"/>
        <a:buChar char="–"/>
        <a:defRPr sz="2000" kern="1200">
          <a:solidFill>
            <a:schemeClr val="tx1"/>
          </a:solidFill>
          <a:latin typeface="+mn-lt"/>
          <a:ea typeface="+mn-ea"/>
          <a:cs typeface="+mn-cs"/>
        </a:defRPr>
      </a:lvl4pPr>
      <a:lvl5pPr marL="2057427" indent="-228604" algn="l" defTabSz="457206" rtl="0" eaLnBrk="1" latinLnBrk="0" hangingPunct="1">
        <a:spcBef>
          <a:spcPct val="20000"/>
        </a:spcBef>
        <a:buFont typeface="Arial"/>
        <a:buChar char="»"/>
        <a:defRPr sz="2000" kern="1200">
          <a:solidFill>
            <a:schemeClr val="tx1"/>
          </a:solidFill>
          <a:latin typeface="+mn-lt"/>
          <a:ea typeface="+mn-ea"/>
          <a:cs typeface="+mn-cs"/>
        </a:defRPr>
      </a:lvl5pPr>
      <a:lvl6pPr marL="2514632" indent="-228604" algn="l" defTabSz="457206" rtl="0" eaLnBrk="1" latinLnBrk="0" hangingPunct="1">
        <a:spcBef>
          <a:spcPct val="20000"/>
        </a:spcBef>
        <a:buFont typeface="Arial"/>
        <a:buChar char="•"/>
        <a:defRPr sz="2000" kern="1200">
          <a:solidFill>
            <a:schemeClr val="tx1"/>
          </a:solidFill>
          <a:latin typeface="+mn-lt"/>
          <a:ea typeface="+mn-ea"/>
          <a:cs typeface="+mn-cs"/>
        </a:defRPr>
      </a:lvl6pPr>
      <a:lvl7pPr marL="2971838" indent="-228604" algn="l" defTabSz="457206" rtl="0" eaLnBrk="1" latinLnBrk="0" hangingPunct="1">
        <a:spcBef>
          <a:spcPct val="20000"/>
        </a:spcBef>
        <a:buFont typeface="Arial"/>
        <a:buChar char="•"/>
        <a:defRPr sz="2000" kern="1200">
          <a:solidFill>
            <a:schemeClr val="tx1"/>
          </a:solidFill>
          <a:latin typeface="+mn-lt"/>
          <a:ea typeface="+mn-ea"/>
          <a:cs typeface="+mn-cs"/>
        </a:defRPr>
      </a:lvl7pPr>
      <a:lvl8pPr marL="3429044" indent="-228604" algn="l" defTabSz="457206" rtl="0" eaLnBrk="1" latinLnBrk="0" hangingPunct="1">
        <a:spcBef>
          <a:spcPct val="20000"/>
        </a:spcBef>
        <a:buFont typeface="Arial"/>
        <a:buChar char="•"/>
        <a:defRPr sz="2000" kern="1200">
          <a:solidFill>
            <a:schemeClr val="tx1"/>
          </a:solidFill>
          <a:latin typeface="+mn-lt"/>
          <a:ea typeface="+mn-ea"/>
          <a:cs typeface="+mn-cs"/>
        </a:defRPr>
      </a:lvl8pPr>
      <a:lvl9pPr marL="3886249" indent="-228604" algn="l" defTabSz="45720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6" rtl="0" eaLnBrk="1" latinLnBrk="0" hangingPunct="1">
        <a:defRPr sz="1801" kern="1200">
          <a:solidFill>
            <a:schemeClr val="tx1"/>
          </a:solidFill>
          <a:latin typeface="+mn-lt"/>
          <a:ea typeface="+mn-ea"/>
          <a:cs typeface="+mn-cs"/>
        </a:defRPr>
      </a:lvl1pPr>
      <a:lvl2pPr marL="457206" algn="l" defTabSz="457206" rtl="0" eaLnBrk="1" latinLnBrk="0" hangingPunct="1">
        <a:defRPr sz="1801" kern="1200">
          <a:solidFill>
            <a:schemeClr val="tx1"/>
          </a:solidFill>
          <a:latin typeface="+mn-lt"/>
          <a:ea typeface="+mn-ea"/>
          <a:cs typeface="+mn-cs"/>
        </a:defRPr>
      </a:lvl2pPr>
      <a:lvl3pPr marL="914411" algn="l" defTabSz="457206" rtl="0" eaLnBrk="1" latinLnBrk="0" hangingPunct="1">
        <a:defRPr sz="1801" kern="1200">
          <a:solidFill>
            <a:schemeClr val="tx1"/>
          </a:solidFill>
          <a:latin typeface="+mn-lt"/>
          <a:ea typeface="+mn-ea"/>
          <a:cs typeface="+mn-cs"/>
        </a:defRPr>
      </a:lvl3pPr>
      <a:lvl4pPr marL="1371617" algn="l" defTabSz="457206" rtl="0" eaLnBrk="1" latinLnBrk="0" hangingPunct="1">
        <a:defRPr sz="1801" kern="1200">
          <a:solidFill>
            <a:schemeClr val="tx1"/>
          </a:solidFill>
          <a:latin typeface="+mn-lt"/>
          <a:ea typeface="+mn-ea"/>
          <a:cs typeface="+mn-cs"/>
        </a:defRPr>
      </a:lvl4pPr>
      <a:lvl5pPr marL="1828823" algn="l" defTabSz="457206" rtl="0" eaLnBrk="1" latinLnBrk="0" hangingPunct="1">
        <a:defRPr sz="1801" kern="1200">
          <a:solidFill>
            <a:schemeClr val="tx1"/>
          </a:solidFill>
          <a:latin typeface="+mn-lt"/>
          <a:ea typeface="+mn-ea"/>
          <a:cs typeface="+mn-cs"/>
        </a:defRPr>
      </a:lvl5pPr>
      <a:lvl6pPr marL="2286029" algn="l" defTabSz="457206" rtl="0" eaLnBrk="1" latinLnBrk="0" hangingPunct="1">
        <a:defRPr sz="1801" kern="1200">
          <a:solidFill>
            <a:schemeClr val="tx1"/>
          </a:solidFill>
          <a:latin typeface="+mn-lt"/>
          <a:ea typeface="+mn-ea"/>
          <a:cs typeface="+mn-cs"/>
        </a:defRPr>
      </a:lvl6pPr>
      <a:lvl7pPr marL="2743234" algn="l" defTabSz="457206" rtl="0" eaLnBrk="1" latinLnBrk="0" hangingPunct="1">
        <a:defRPr sz="1801" kern="1200">
          <a:solidFill>
            <a:schemeClr val="tx1"/>
          </a:solidFill>
          <a:latin typeface="+mn-lt"/>
          <a:ea typeface="+mn-ea"/>
          <a:cs typeface="+mn-cs"/>
        </a:defRPr>
      </a:lvl7pPr>
      <a:lvl8pPr marL="3200440" algn="l" defTabSz="457206" rtl="0" eaLnBrk="1" latinLnBrk="0" hangingPunct="1">
        <a:defRPr sz="1801" kern="1200">
          <a:solidFill>
            <a:schemeClr val="tx1"/>
          </a:solidFill>
          <a:latin typeface="+mn-lt"/>
          <a:ea typeface="+mn-ea"/>
          <a:cs typeface="+mn-cs"/>
        </a:defRPr>
      </a:lvl8pPr>
      <a:lvl9pPr marL="3657646" algn="l" defTabSz="457206"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Arrow Connector 67">
            <a:extLst>
              <a:ext uri="{FF2B5EF4-FFF2-40B4-BE49-F238E27FC236}">
                <a16:creationId xmlns:a16="http://schemas.microsoft.com/office/drawing/2014/main" id="{9A50CA88-1D23-0D43-A1E5-918EB7492BCF}"/>
              </a:ext>
            </a:extLst>
          </p:cNvPr>
          <p:cNvCxnSpPr>
            <a:cxnSpLocks/>
          </p:cNvCxnSpPr>
          <p:nvPr/>
        </p:nvCxnSpPr>
        <p:spPr>
          <a:xfrm flipV="1">
            <a:off x="2528942" y="1079944"/>
            <a:ext cx="1448971" cy="1252025"/>
          </a:xfrm>
          <a:prstGeom prst="straightConnector1">
            <a:avLst/>
          </a:prstGeom>
          <a:ln w="79375" cmpd="sng">
            <a:solidFill>
              <a:schemeClr val="tx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84CBF67F-9B93-4146-BDA8-48798CBC18FB}"/>
              </a:ext>
            </a:extLst>
          </p:cNvPr>
          <p:cNvCxnSpPr>
            <a:cxnSpLocks/>
          </p:cNvCxnSpPr>
          <p:nvPr/>
        </p:nvCxnSpPr>
        <p:spPr>
          <a:xfrm flipH="1" flipV="1">
            <a:off x="4680826" y="1096242"/>
            <a:ext cx="1495166" cy="1348267"/>
          </a:xfrm>
          <a:prstGeom prst="straightConnector1">
            <a:avLst/>
          </a:prstGeom>
          <a:ln w="82550">
            <a:solidFill>
              <a:schemeClr val="tx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Oval 69">
            <a:extLst>
              <a:ext uri="{FF2B5EF4-FFF2-40B4-BE49-F238E27FC236}">
                <a16:creationId xmlns:a16="http://schemas.microsoft.com/office/drawing/2014/main" id="{DDAB6936-1DE3-E747-B3B3-8207714D785E}"/>
              </a:ext>
            </a:extLst>
          </p:cNvPr>
          <p:cNvSpPr/>
          <p:nvPr/>
        </p:nvSpPr>
        <p:spPr>
          <a:xfrm>
            <a:off x="4070526" y="582884"/>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solidFill>
                <a:schemeClr val="tx2">
                  <a:lumMod val="75000"/>
                </a:schemeClr>
              </a:solidFill>
            </a:endParaRPr>
          </a:p>
        </p:txBody>
      </p:sp>
      <p:sp>
        <p:nvSpPr>
          <p:cNvPr id="71" name="Oval 70">
            <a:extLst>
              <a:ext uri="{FF2B5EF4-FFF2-40B4-BE49-F238E27FC236}">
                <a16:creationId xmlns:a16="http://schemas.microsoft.com/office/drawing/2014/main" id="{5689C5D2-0848-D54C-A436-F88CBC9EC4E6}"/>
              </a:ext>
            </a:extLst>
          </p:cNvPr>
          <p:cNvSpPr/>
          <p:nvPr/>
        </p:nvSpPr>
        <p:spPr>
          <a:xfrm>
            <a:off x="6246330" y="2444509"/>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72" name="Oval 71">
            <a:extLst>
              <a:ext uri="{FF2B5EF4-FFF2-40B4-BE49-F238E27FC236}">
                <a16:creationId xmlns:a16="http://schemas.microsoft.com/office/drawing/2014/main" id="{61748E0F-016D-5340-A58D-D3C61E9E8462}"/>
              </a:ext>
            </a:extLst>
          </p:cNvPr>
          <p:cNvSpPr/>
          <p:nvPr/>
        </p:nvSpPr>
        <p:spPr>
          <a:xfrm>
            <a:off x="1953964" y="2440040"/>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cxnSp>
        <p:nvCxnSpPr>
          <p:cNvPr id="73" name="Straight Arrow Connector 72">
            <a:extLst>
              <a:ext uri="{FF2B5EF4-FFF2-40B4-BE49-F238E27FC236}">
                <a16:creationId xmlns:a16="http://schemas.microsoft.com/office/drawing/2014/main" id="{8D9C0C7F-1C7F-D643-94DC-F7B39D3F9C4C}"/>
              </a:ext>
            </a:extLst>
          </p:cNvPr>
          <p:cNvCxnSpPr>
            <a:cxnSpLocks/>
          </p:cNvCxnSpPr>
          <p:nvPr/>
        </p:nvCxnSpPr>
        <p:spPr>
          <a:xfrm flipV="1">
            <a:off x="2623315" y="4442912"/>
            <a:ext cx="3362178" cy="2"/>
          </a:xfrm>
          <a:prstGeom prst="straightConnector1">
            <a:avLst/>
          </a:prstGeom>
          <a:ln w="79375" cmpd="sng">
            <a:solidFill>
              <a:schemeClr val="tx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6" name="Oval 75">
            <a:extLst>
              <a:ext uri="{FF2B5EF4-FFF2-40B4-BE49-F238E27FC236}">
                <a16:creationId xmlns:a16="http://schemas.microsoft.com/office/drawing/2014/main" id="{99BA6F2A-E056-7C44-BB20-8D56CDD7CDD2}"/>
              </a:ext>
            </a:extLst>
          </p:cNvPr>
          <p:cNvSpPr/>
          <p:nvPr/>
        </p:nvSpPr>
        <p:spPr>
          <a:xfrm>
            <a:off x="1930330" y="4203218"/>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77" name="Oval 76">
            <a:extLst>
              <a:ext uri="{FF2B5EF4-FFF2-40B4-BE49-F238E27FC236}">
                <a16:creationId xmlns:a16="http://schemas.microsoft.com/office/drawing/2014/main" id="{B794EAA3-50C2-C04B-95CB-D5CA39A3D743}"/>
              </a:ext>
            </a:extLst>
          </p:cNvPr>
          <p:cNvSpPr/>
          <p:nvPr/>
        </p:nvSpPr>
        <p:spPr>
          <a:xfrm>
            <a:off x="6213625" y="4200985"/>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78" name="TextBox 77">
            <a:extLst>
              <a:ext uri="{FF2B5EF4-FFF2-40B4-BE49-F238E27FC236}">
                <a16:creationId xmlns:a16="http://schemas.microsoft.com/office/drawing/2014/main" id="{40B79B21-D2D8-8547-AC2B-1A953C1E1382}"/>
              </a:ext>
            </a:extLst>
          </p:cNvPr>
          <p:cNvSpPr txBox="1"/>
          <p:nvPr/>
        </p:nvSpPr>
        <p:spPr>
          <a:xfrm>
            <a:off x="767254" y="2471574"/>
            <a:ext cx="979755" cy="369460"/>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Shipper</a:t>
            </a:r>
          </a:p>
        </p:txBody>
      </p:sp>
      <p:sp>
        <p:nvSpPr>
          <p:cNvPr id="79" name="TextBox 78">
            <a:extLst>
              <a:ext uri="{FF2B5EF4-FFF2-40B4-BE49-F238E27FC236}">
                <a16:creationId xmlns:a16="http://schemas.microsoft.com/office/drawing/2014/main" id="{EAD9F660-5C3C-DE4C-BA7F-728CB121D32A}"/>
              </a:ext>
            </a:extLst>
          </p:cNvPr>
          <p:cNvSpPr txBox="1"/>
          <p:nvPr/>
        </p:nvSpPr>
        <p:spPr>
          <a:xfrm>
            <a:off x="6863644" y="4126352"/>
            <a:ext cx="1330429" cy="646587"/>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Receiver’s</a:t>
            </a:r>
            <a:r>
              <a:rPr lang="en-US" sz="1801" dirty="0">
                <a:solidFill>
                  <a:schemeClr val="bg1"/>
                </a:solidFill>
                <a:latin typeface="Arial" panose="020B0604020202020204" pitchFamily="34" charset="0"/>
                <a:cs typeface="Arial" panose="020B0604020202020204" pitchFamily="34" charset="0"/>
              </a:rPr>
              <a:t> </a:t>
            </a:r>
          </a:p>
          <a:p>
            <a:r>
              <a:rPr lang="en-US" sz="1801" dirty="0">
                <a:solidFill>
                  <a:schemeClr val="tx2">
                    <a:lumMod val="75000"/>
                  </a:schemeClr>
                </a:solidFill>
                <a:latin typeface="Arial" panose="020B0604020202020204" pitchFamily="34" charset="0"/>
                <a:cs typeface="Arial" panose="020B0604020202020204" pitchFamily="34" charset="0"/>
              </a:rPr>
              <a:t>Bank</a:t>
            </a:r>
          </a:p>
        </p:txBody>
      </p:sp>
      <p:sp>
        <p:nvSpPr>
          <p:cNvPr id="80" name="TextBox 79">
            <a:extLst>
              <a:ext uri="{FF2B5EF4-FFF2-40B4-BE49-F238E27FC236}">
                <a16:creationId xmlns:a16="http://schemas.microsoft.com/office/drawing/2014/main" id="{8749123A-F6EA-EA4B-87C1-0D6C9D450859}"/>
              </a:ext>
            </a:extLst>
          </p:cNvPr>
          <p:cNvSpPr txBox="1"/>
          <p:nvPr/>
        </p:nvSpPr>
        <p:spPr>
          <a:xfrm>
            <a:off x="737931" y="4115146"/>
            <a:ext cx="1150892" cy="646587"/>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Shipper’s</a:t>
            </a:r>
          </a:p>
          <a:p>
            <a:r>
              <a:rPr lang="en-US" sz="1801" dirty="0">
                <a:solidFill>
                  <a:schemeClr val="tx2">
                    <a:lumMod val="75000"/>
                  </a:schemeClr>
                </a:solidFill>
                <a:latin typeface="Arial" panose="020B0604020202020204" pitchFamily="34" charset="0"/>
                <a:cs typeface="Arial" panose="020B0604020202020204" pitchFamily="34" charset="0"/>
              </a:rPr>
              <a:t>Bank</a:t>
            </a:r>
          </a:p>
        </p:txBody>
      </p:sp>
      <p:sp>
        <p:nvSpPr>
          <p:cNvPr id="81" name="TextBox 80">
            <a:extLst>
              <a:ext uri="{FF2B5EF4-FFF2-40B4-BE49-F238E27FC236}">
                <a16:creationId xmlns:a16="http://schemas.microsoft.com/office/drawing/2014/main" id="{5C47A663-24F3-5345-847D-9202F8B4117B}"/>
              </a:ext>
            </a:extLst>
          </p:cNvPr>
          <p:cNvSpPr txBox="1"/>
          <p:nvPr/>
        </p:nvSpPr>
        <p:spPr>
          <a:xfrm>
            <a:off x="6856627" y="2465360"/>
            <a:ext cx="1390124" cy="646587"/>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Receiver </a:t>
            </a:r>
          </a:p>
          <a:p>
            <a:r>
              <a:rPr lang="en-US" sz="1801" dirty="0">
                <a:solidFill>
                  <a:schemeClr val="tx2">
                    <a:lumMod val="75000"/>
                  </a:schemeClr>
                </a:solidFill>
                <a:latin typeface="Arial" panose="020B0604020202020204" pitchFamily="34" charset="0"/>
                <a:cs typeface="Arial" panose="020B0604020202020204" pitchFamily="34" charset="0"/>
              </a:rPr>
              <a:t>(consignee)</a:t>
            </a:r>
          </a:p>
        </p:txBody>
      </p:sp>
      <p:sp>
        <p:nvSpPr>
          <p:cNvPr id="82" name="TextBox 81">
            <a:extLst>
              <a:ext uri="{FF2B5EF4-FFF2-40B4-BE49-F238E27FC236}">
                <a16:creationId xmlns:a16="http://schemas.microsoft.com/office/drawing/2014/main" id="{2D1C1201-73E5-4745-BDD6-2D31F67042E1}"/>
              </a:ext>
            </a:extLst>
          </p:cNvPr>
          <p:cNvSpPr txBox="1"/>
          <p:nvPr/>
        </p:nvSpPr>
        <p:spPr>
          <a:xfrm>
            <a:off x="3874063" y="194475"/>
            <a:ext cx="889987" cy="369460"/>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Carrier</a:t>
            </a:r>
          </a:p>
        </p:txBody>
      </p:sp>
      <p:pic>
        <p:nvPicPr>
          <p:cNvPr id="83" name="Graphic 82" descr="Tug boat">
            <a:extLst>
              <a:ext uri="{FF2B5EF4-FFF2-40B4-BE49-F238E27FC236}">
                <a16:creationId xmlns:a16="http://schemas.microsoft.com/office/drawing/2014/main" id="{A3C09600-1F17-6040-90CE-09F56D96C8AB}"/>
              </a:ext>
            </a:extLst>
          </p:cNvPr>
          <p:cNvPicPr>
            <a:picLocks noChangeAspect="1"/>
          </p:cNvPicPr>
          <p:nvPr/>
        </p:nvPicPr>
        <p:blipFill>
          <a:blip r:embed="rId3">
            <a:duotone>
              <a:prstClr val="black"/>
              <a:schemeClr val="accent1">
                <a:tint val="45000"/>
                <a:satMod val="400000"/>
              </a:schemeClr>
            </a:duotone>
            <a:extLst>
              <a:ext uri="{96DAC541-7B7A-43D3-8B79-37D633B846F1}">
                <asvg:svgBlip xmlns:asvg="http://schemas.microsoft.com/office/drawing/2016/SVG/main" r:embed="rId4"/>
              </a:ext>
            </a:extLst>
          </a:blip>
          <a:stretch>
            <a:fillRect/>
          </a:stretch>
        </p:blipFill>
        <p:spPr>
          <a:xfrm>
            <a:off x="3034969" y="1745345"/>
            <a:ext cx="914400" cy="914400"/>
          </a:xfrm>
          <a:prstGeom prst="rect">
            <a:avLst/>
          </a:prstGeom>
          <a:noFill/>
          <a:ln>
            <a:noFill/>
          </a:ln>
        </p:spPr>
      </p:pic>
      <p:sp>
        <p:nvSpPr>
          <p:cNvPr id="84" name="TextBox 83">
            <a:extLst>
              <a:ext uri="{FF2B5EF4-FFF2-40B4-BE49-F238E27FC236}">
                <a16:creationId xmlns:a16="http://schemas.microsoft.com/office/drawing/2014/main" id="{484F3B43-D7DE-EE48-B150-ABE7938136CC}"/>
              </a:ext>
            </a:extLst>
          </p:cNvPr>
          <p:cNvSpPr txBox="1"/>
          <p:nvPr/>
        </p:nvSpPr>
        <p:spPr>
          <a:xfrm>
            <a:off x="3568820" y="3991666"/>
            <a:ext cx="1659429" cy="369460"/>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Letter of credit</a:t>
            </a:r>
          </a:p>
        </p:txBody>
      </p:sp>
      <p:sp>
        <p:nvSpPr>
          <p:cNvPr id="85" name="TextBox 84">
            <a:extLst>
              <a:ext uri="{FF2B5EF4-FFF2-40B4-BE49-F238E27FC236}">
                <a16:creationId xmlns:a16="http://schemas.microsoft.com/office/drawing/2014/main" id="{F29F870B-E4D8-3442-87C2-B9DA9B4B067A}"/>
              </a:ext>
            </a:extLst>
          </p:cNvPr>
          <p:cNvSpPr txBox="1"/>
          <p:nvPr/>
        </p:nvSpPr>
        <p:spPr>
          <a:xfrm>
            <a:off x="3419610" y="4524825"/>
            <a:ext cx="1890261" cy="369460"/>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3 x bills of lading</a:t>
            </a:r>
          </a:p>
        </p:txBody>
      </p:sp>
      <p:cxnSp>
        <p:nvCxnSpPr>
          <p:cNvPr id="86" name="Straight Arrow Connector 85">
            <a:extLst>
              <a:ext uri="{FF2B5EF4-FFF2-40B4-BE49-F238E27FC236}">
                <a16:creationId xmlns:a16="http://schemas.microsoft.com/office/drawing/2014/main" id="{7D8F73D3-6997-DD41-BBE2-4413A90E4B92}"/>
              </a:ext>
            </a:extLst>
          </p:cNvPr>
          <p:cNvCxnSpPr>
            <a:cxnSpLocks/>
          </p:cNvCxnSpPr>
          <p:nvPr/>
        </p:nvCxnSpPr>
        <p:spPr>
          <a:xfrm>
            <a:off x="2637967" y="2693039"/>
            <a:ext cx="3378590" cy="0"/>
          </a:xfrm>
          <a:prstGeom prst="straightConnector1">
            <a:avLst/>
          </a:prstGeom>
          <a:ln w="79375" cmpd="sng">
            <a:solidFill>
              <a:schemeClr val="tx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FDA011BF-393D-9D47-BE3B-F23AF8B6A6FE}"/>
              </a:ext>
            </a:extLst>
          </p:cNvPr>
          <p:cNvSpPr txBox="1"/>
          <p:nvPr/>
        </p:nvSpPr>
        <p:spPr>
          <a:xfrm>
            <a:off x="3568820" y="2838968"/>
            <a:ext cx="1582484" cy="369460"/>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Sale</a:t>
            </a:r>
            <a:r>
              <a:rPr lang="en-US" sz="1801" dirty="0">
                <a:solidFill>
                  <a:schemeClr val="bg1"/>
                </a:solidFill>
                <a:latin typeface="Arial" panose="020B0604020202020204" pitchFamily="34" charset="0"/>
                <a:cs typeface="Arial" panose="020B0604020202020204" pitchFamily="34" charset="0"/>
              </a:rPr>
              <a:t> </a:t>
            </a:r>
            <a:r>
              <a:rPr lang="en-US" sz="1801" dirty="0">
                <a:solidFill>
                  <a:schemeClr val="tx2">
                    <a:lumMod val="75000"/>
                  </a:schemeClr>
                </a:solidFill>
                <a:latin typeface="Arial" panose="020B0604020202020204" pitchFamily="34" charset="0"/>
                <a:cs typeface="Arial" panose="020B0604020202020204" pitchFamily="34" charset="0"/>
              </a:rPr>
              <a:t>Contract</a:t>
            </a:r>
          </a:p>
        </p:txBody>
      </p:sp>
      <p:sp>
        <p:nvSpPr>
          <p:cNvPr id="88" name="TextBox 87">
            <a:extLst>
              <a:ext uri="{FF2B5EF4-FFF2-40B4-BE49-F238E27FC236}">
                <a16:creationId xmlns:a16="http://schemas.microsoft.com/office/drawing/2014/main" id="{A6A845AC-3902-C841-B1BA-671FB3173524}"/>
              </a:ext>
            </a:extLst>
          </p:cNvPr>
          <p:cNvSpPr txBox="1"/>
          <p:nvPr/>
        </p:nvSpPr>
        <p:spPr>
          <a:xfrm rot="19098200">
            <a:off x="1797088" y="1102672"/>
            <a:ext cx="2674891" cy="369460"/>
          </a:xfrm>
          <a:prstGeom prst="rect">
            <a:avLst/>
          </a:prstGeom>
          <a:noFill/>
        </p:spPr>
        <p:txBody>
          <a:bodyPr wrap="squar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Contract of carriage</a:t>
            </a:r>
          </a:p>
        </p:txBody>
      </p:sp>
      <p:sp>
        <p:nvSpPr>
          <p:cNvPr id="89" name="TextBox 88">
            <a:extLst>
              <a:ext uri="{FF2B5EF4-FFF2-40B4-BE49-F238E27FC236}">
                <a16:creationId xmlns:a16="http://schemas.microsoft.com/office/drawing/2014/main" id="{737F69AD-F8F3-2440-AE61-2EAB7E965F17}"/>
              </a:ext>
            </a:extLst>
          </p:cNvPr>
          <p:cNvSpPr txBox="1"/>
          <p:nvPr/>
        </p:nvSpPr>
        <p:spPr>
          <a:xfrm rot="2500412">
            <a:off x="4502323" y="1414536"/>
            <a:ext cx="2674891" cy="369460"/>
          </a:xfrm>
          <a:prstGeom prst="rect">
            <a:avLst/>
          </a:prstGeom>
          <a:noFill/>
        </p:spPr>
        <p:txBody>
          <a:bodyPr wrap="squar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Contract</a:t>
            </a:r>
            <a:r>
              <a:rPr lang="en-US" sz="1801" dirty="0">
                <a:solidFill>
                  <a:schemeClr val="bg1"/>
                </a:solidFill>
                <a:latin typeface="Arial" panose="020B0604020202020204" pitchFamily="34" charset="0"/>
                <a:cs typeface="Arial" panose="020B0604020202020204" pitchFamily="34" charset="0"/>
              </a:rPr>
              <a:t> </a:t>
            </a:r>
            <a:r>
              <a:rPr lang="en-US" sz="1801" dirty="0">
                <a:solidFill>
                  <a:schemeClr val="tx2">
                    <a:lumMod val="75000"/>
                  </a:schemeClr>
                </a:solidFill>
                <a:latin typeface="Arial" panose="020B0604020202020204" pitchFamily="34" charset="0"/>
                <a:cs typeface="Arial" panose="020B0604020202020204" pitchFamily="34" charset="0"/>
              </a:rPr>
              <a:t>of carriage </a:t>
            </a:r>
          </a:p>
        </p:txBody>
      </p:sp>
      <p:cxnSp>
        <p:nvCxnSpPr>
          <p:cNvPr id="3" name="Straight Connector 2">
            <a:extLst>
              <a:ext uri="{FF2B5EF4-FFF2-40B4-BE49-F238E27FC236}">
                <a16:creationId xmlns:a16="http://schemas.microsoft.com/office/drawing/2014/main" id="{50B3A117-DD22-C34C-9AD4-419C7BF0A21D}"/>
              </a:ext>
            </a:extLst>
          </p:cNvPr>
          <p:cNvCxnSpPr>
            <a:cxnSpLocks/>
          </p:cNvCxnSpPr>
          <p:nvPr/>
        </p:nvCxnSpPr>
        <p:spPr>
          <a:xfrm flipH="1">
            <a:off x="6462155" y="2941570"/>
            <a:ext cx="13628" cy="1259417"/>
          </a:xfrm>
          <a:prstGeom prst="line">
            <a:avLst/>
          </a:prstGeom>
          <a:ln w="76200">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932538E9-7E19-7D45-82DA-C01590B5E4CB}"/>
              </a:ext>
            </a:extLst>
          </p:cNvPr>
          <p:cNvCxnSpPr>
            <a:cxnSpLocks/>
          </p:cNvCxnSpPr>
          <p:nvPr/>
        </p:nvCxnSpPr>
        <p:spPr>
          <a:xfrm flipH="1">
            <a:off x="2178861" y="2941569"/>
            <a:ext cx="13628" cy="1259417"/>
          </a:xfrm>
          <a:prstGeom prst="line">
            <a:avLst/>
          </a:prstGeom>
          <a:ln w="76200">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4E0376A1-D24C-3341-A5B1-0561F6C2B2A0}"/>
              </a:ext>
            </a:extLst>
          </p:cNvPr>
          <p:cNvSpPr txBox="1"/>
          <p:nvPr/>
        </p:nvSpPr>
        <p:spPr>
          <a:xfrm>
            <a:off x="156241" y="299112"/>
            <a:ext cx="3081349" cy="1015663"/>
          </a:xfrm>
          <a:prstGeom prst="rect">
            <a:avLst/>
          </a:prstGeom>
          <a:noFill/>
        </p:spPr>
        <p:txBody>
          <a:bodyPr wrap="square" rtlCol="0">
            <a:spAutoFit/>
          </a:bodyPr>
          <a:lstStyle/>
          <a:p>
            <a:r>
              <a:rPr lang="en-US" sz="1200" dirty="0"/>
              <a:t>The c of c is normally evidenced by a “bill of lading”, but it can include other correspondence as well, which determines the carrier’s relationship with the shipper (emails etc.). </a:t>
            </a:r>
          </a:p>
        </p:txBody>
      </p:sp>
      <p:sp>
        <p:nvSpPr>
          <p:cNvPr id="34" name="TextBox 33">
            <a:extLst>
              <a:ext uri="{FF2B5EF4-FFF2-40B4-BE49-F238E27FC236}">
                <a16:creationId xmlns:a16="http://schemas.microsoft.com/office/drawing/2014/main" id="{90711BE6-D2D2-2148-BEF1-1D6BFBB9EAD6}"/>
              </a:ext>
            </a:extLst>
          </p:cNvPr>
          <p:cNvSpPr txBox="1"/>
          <p:nvPr/>
        </p:nvSpPr>
        <p:spPr>
          <a:xfrm>
            <a:off x="5818789" y="622345"/>
            <a:ext cx="3081349" cy="830997"/>
          </a:xfrm>
          <a:prstGeom prst="rect">
            <a:avLst/>
          </a:prstGeom>
          <a:noFill/>
        </p:spPr>
        <p:txBody>
          <a:bodyPr wrap="square" rtlCol="0">
            <a:spAutoFit/>
          </a:bodyPr>
          <a:lstStyle/>
          <a:p>
            <a:r>
              <a:rPr lang="en-US" sz="1200" dirty="0"/>
              <a:t>The consignee normally inherits from the seller title to sue the carrier under the contract of carriage by virtue of s.2(5) of the COGSA 1992.</a:t>
            </a:r>
          </a:p>
        </p:txBody>
      </p:sp>
      <p:sp>
        <p:nvSpPr>
          <p:cNvPr id="35" name="TextBox 34">
            <a:extLst>
              <a:ext uri="{FF2B5EF4-FFF2-40B4-BE49-F238E27FC236}">
                <a16:creationId xmlns:a16="http://schemas.microsoft.com/office/drawing/2014/main" id="{C74D2956-C273-AA49-B0C3-CE33D7979605}"/>
              </a:ext>
            </a:extLst>
          </p:cNvPr>
          <p:cNvSpPr txBox="1"/>
          <p:nvPr/>
        </p:nvSpPr>
        <p:spPr>
          <a:xfrm>
            <a:off x="157475" y="315929"/>
            <a:ext cx="3081349" cy="1015663"/>
          </a:xfrm>
          <a:prstGeom prst="rect">
            <a:avLst/>
          </a:prstGeom>
          <a:noFill/>
        </p:spPr>
        <p:txBody>
          <a:bodyPr wrap="square" rtlCol="0">
            <a:spAutoFit/>
          </a:bodyPr>
          <a:lstStyle/>
          <a:p>
            <a:r>
              <a:rPr lang="en-US" sz="1200" dirty="0"/>
              <a:t>Most international sales contracts are made on FOB or C&amp;F terms, which means title and risk shifts to the receiver/buyer once the goods have been loaded </a:t>
            </a:r>
            <a:r>
              <a:rPr lang="en-US" sz="1200" b="1" i="1" dirty="0"/>
              <a:t>before</a:t>
            </a:r>
            <a:r>
              <a:rPr lang="en-US" sz="1200" dirty="0"/>
              <a:t> the vessel has set sail. </a:t>
            </a:r>
          </a:p>
        </p:txBody>
      </p:sp>
      <p:sp>
        <p:nvSpPr>
          <p:cNvPr id="36" name="TextBox 35">
            <a:extLst>
              <a:ext uri="{FF2B5EF4-FFF2-40B4-BE49-F238E27FC236}">
                <a16:creationId xmlns:a16="http://schemas.microsoft.com/office/drawing/2014/main" id="{A1A0E5F0-ABC9-3743-B510-77EC74F193F8}"/>
              </a:ext>
            </a:extLst>
          </p:cNvPr>
          <p:cNvSpPr txBox="1"/>
          <p:nvPr/>
        </p:nvSpPr>
        <p:spPr>
          <a:xfrm>
            <a:off x="157741" y="299180"/>
            <a:ext cx="1979591" cy="2308324"/>
          </a:xfrm>
          <a:prstGeom prst="rect">
            <a:avLst/>
          </a:prstGeom>
          <a:noFill/>
        </p:spPr>
        <p:txBody>
          <a:bodyPr wrap="square" rtlCol="0">
            <a:spAutoFit/>
          </a:bodyPr>
          <a:lstStyle/>
          <a:p>
            <a:r>
              <a:rPr lang="en-US" sz="1200" dirty="0"/>
              <a:t>The c of c can be arranged by the seller, as principal. Or it can be arranged by the seller as agent of the consignee, or it could be arranged by the receiver. Either way both the shipper and consignee are likely to become parties to that contract (</a:t>
            </a:r>
            <a:r>
              <a:rPr lang="en-US" sz="1200" i="1" dirty="0"/>
              <a:t>Pyrene v </a:t>
            </a:r>
            <a:r>
              <a:rPr lang="en-US" sz="1200" i="1" dirty="0" err="1"/>
              <a:t>Scyndia</a:t>
            </a:r>
            <a:r>
              <a:rPr lang="en-US" sz="1200" i="1" dirty="0"/>
              <a:t>). </a:t>
            </a:r>
            <a:endParaRPr lang="en-US" sz="1200" dirty="0"/>
          </a:p>
        </p:txBody>
      </p:sp>
      <p:sp>
        <p:nvSpPr>
          <p:cNvPr id="37" name="TextBox 36">
            <a:extLst>
              <a:ext uri="{FF2B5EF4-FFF2-40B4-BE49-F238E27FC236}">
                <a16:creationId xmlns:a16="http://schemas.microsoft.com/office/drawing/2014/main" id="{89CE29DA-922A-5A44-8CA4-4DA6C11181CB}"/>
              </a:ext>
            </a:extLst>
          </p:cNvPr>
          <p:cNvSpPr txBox="1"/>
          <p:nvPr/>
        </p:nvSpPr>
        <p:spPr>
          <a:xfrm>
            <a:off x="5818789" y="630617"/>
            <a:ext cx="3081349" cy="830997"/>
          </a:xfrm>
          <a:prstGeom prst="rect">
            <a:avLst/>
          </a:prstGeom>
          <a:noFill/>
        </p:spPr>
        <p:txBody>
          <a:bodyPr wrap="square" rtlCol="0">
            <a:spAutoFit/>
          </a:bodyPr>
          <a:lstStyle/>
          <a:p>
            <a:r>
              <a:rPr lang="en-US" sz="1200" dirty="0"/>
              <a:t>NB: In the hands of the consignee the </a:t>
            </a:r>
            <a:r>
              <a:rPr lang="en-US" sz="1200" dirty="0" err="1"/>
              <a:t>b/l</a:t>
            </a:r>
            <a:r>
              <a:rPr lang="en-US" sz="1200" dirty="0"/>
              <a:t> is </a:t>
            </a:r>
            <a:r>
              <a:rPr lang="en-US" sz="1200" b="1" i="1" dirty="0"/>
              <a:t>conclusive</a:t>
            </a:r>
            <a:r>
              <a:rPr lang="en-US" sz="1200" dirty="0"/>
              <a:t> proof of the terms of the c of c and the receiver can’t rely on other extraneous documents. </a:t>
            </a:r>
          </a:p>
        </p:txBody>
      </p:sp>
      <p:sp>
        <p:nvSpPr>
          <p:cNvPr id="38" name="TextBox 37">
            <a:extLst>
              <a:ext uri="{FF2B5EF4-FFF2-40B4-BE49-F238E27FC236}">
                <a16:creationId xmlns:a16="http://schemas.microsoft.com/office/drawing/2014/main" id="{01EC2FBB-547C-7E43-8BED-B2E4018F1A07}"/>
              </a:ext>
            </a:extLst>
          </p:cNvPr>
          <p:cNvSpPr txBox="1"/>
          <p:nvPr/>
        </p:nvSpPr>
        <p:spPr>
          <a:xfrm>
            <a:off x="5432989" y="602590"/>
            <a:ext cx="3489364" cy="1170449"/>
          </a:xfrm>
          <a:prstGeom prst="rect">
            <a:avLst/>
          </a:prstGeom>
          <a:noFill/>
        </p:spPr>
        <p:txBody>
          <a:bodyPr wrap="square" rtlCol="0">
            <a:spAutoFit/>
          </a:bodyPr>
          <a:lstStyle/>
          <a:p>
            <a:r>
              <a:rPr lang="en-US" sz="1001" dirty="0"/>
              <a:t>If the sale contract is FOB/C&amp;F and the goods are (1) damaged; (2) delayed, or (3) lost </a:t>
            </a:r>
            <a:r>
              <a:rPr lang="en-US" sz="1001" i="1" dirty="0" err="1"/>
              <a:t>en</a:t>
            </a:r>
            <a:r>
              <a:rPr lang="en-US" sz="1001" i="1" dirty="0"/>
              <a:t> route</a:t>
            </a:r>
            <a:r>
              <a:rPr lang="en-US" sz="1001" dirty="0"/>
              <a:t>, it is normally for the receiver to sue the carrier, since they owned the goods at this time and had accepted risk for the goods during the voyage…but a contractual relationship with the carrier is useful in order to sue…(other options are tort or bailment).</a:t>
            </a:r>
          </a:p>
        </p:txBody>
      </p:sp>
      <p:sp>
        <p:nvSpPr>
          <p:cNvPr id="39" name="TextBox 38">
            <a:extLst>
              <a:ext uri="{FF2B5EF4-FFF2-40B4-BE49-F238E27FC236}">
                <a16:creationId xmlns:a16="http://schemas.microsoft.com/office/drawing/2014/main" id="{21C08E3B-32C8-C94F-8A6B-F3BD2E8C58BA}"/>
              </a:ext>
            </a:extLst>
          </p:cNvPr>
          <p:cNvSpPr txBox="1"/>
          <p:nvPr/>
        </p:nvSpPr>
        <p:spPr>
          <a:xfrm>
            <a:off x="5814760" y="612512"/>
            <a:ext cx="2384507" cy="1569660"/>
          </a:xfrm>
          <a:prstGeom prst="rect">
            <a:avLst/>
          </a:prstGeom>
          <a:noFill/>
        </p:spPr>
        <p:txBody>
          <a:bodyPr wrap="square" rtlCol="0">
            <a:spAutoFit/>
          </a:bodyPr>
          <a:lstStyle/>
          <a:p>
            <a:r>
              <a:rPr lang="en-US" sz="1200" dirty="0"/>
              <a:t>If the goods were shipped pursuant to a </a:t>
            </a:r>
            <a:r>
              <a:rPr lang="en-US" sz="1200" dirty="0" err="1"/>
              <a:t>b/l</a:t>
            </a:r>
            <a:r>
              <a:rPr lang="en-US" sz="1200" dirty="0"/>
              <a:t> in order for the receiver to be able to demand possession of the goods at the discharge port, they must present the original bills of lading to the master of the vessel to take possession. </a:t>
            </a:r>
          </a:p>
        </p:txBody>
      </p:sp>
      <p:sp>
        <p:nvSpPr>
          <p:cNvPr id="40" name="TextBox 39">
            <a:extLst>
              <a:ext uri="{FF2B5EF4-FFF2-40B4-BE49-F238E27FC236}">
                <a16:creationId xmlns:a16="http://schemas.microsoft.com/office/drawing/2014/main" id="{70453146-0CB4-9E42-8B33-D0EABCA64D7D}"/>
              </a:ext>
            </a:extLst>
          </p:cNvPr>
          <p:cNvSpPr txBox="1"/>
          <p:nvPr/>
        </p:nvSpPr>
        <p:spPr>
          <a:xfrm>
            <a:off x="5814759" y="607327"/>
            <a:ext cx="2594382" cy="1200329"/>
          </a:xfrm>
          <a:prstGeom prst="rect">
            <a:avLst/>
          </a:prstGeom>
          <a:noFill/>
        </p:spPr>
        <p:txBody>
          <a:bodyPr wrap="square" rtlCol="0">
            <a:spAutoFit/>
          </a:bodyPr>
          <a:lstStyle/>
          <a:p>
            <a:r>
              <a:rPr lang="en-US" sz="1200" dirty="0"/>
              <a:t>So the receiver needs the bills of lading from the seller. This is normally done through banks, with a letter of credit (for the price) being exchanged for the bills of lading, while the goods are in transit. </a:t>
            </a:r>
          </a:p>
        </p:txBody>
      </p:sp>
      <p:sp>
        <p:nvSpPr>
          <p:cNvPr id="41" name="TextBox 40">
            <a:extLst>
              <a:ext uri="{FF2B5EF4-FFF2-40B4-BE49-F238E27FC236}">
                <a16:creationId xmlns:a16="http://schemas.microsoft.com/office/drawing/2014/main" id="{73BCC070-1AB1-A24A-81E5-42FF7E8CE615}"/>
              </a:ext>
            </a:extLst>
          </p:cNvPr>
          <p:cNvSpPr txBox="1"/>
          <p:nvPr/>
        </p:nvSpPr>
        <p:spPr>
          <a:xfrm>
            <a:off x="157475" y="306599"/>
            <a:ext cx="3081349" cy="646331"/>
          </a:xfrm>
          <a:prstGeom prst="rect">
            <a:avLst/>
          </a:prstGeom>
          <a:noFill/>
        </p:spPr>
        <p:txBody>
          <a:bodyPr wrap="square" rtlCol="0">
            <a:spAutoFit/>
          </a:bodyPr>
          <a:lstStyle/>
          <a:p>
            <a:r>
              <a:rPr lang="en-US" sz="1200" dirty="0"/>
              <a:t>There are two main types of bill of lading: (1) non-negotiable and (2) negotiable bills of lading. </a:t>
            </a:r>
          </a:p>
        </p:txBody>
      </p:sp>
      <p:sp>
        <p:nvSpPr>
          <p:cNvPr id="42" name="TextBox 41">
            <a:extLst>
              <a:ext uri="{FF2B5EF4-FFF2-40B4-BE49-F238E27FC236}">
                <a16:creationId xmlns:a16="http://schemas.microsoft.com/office/drawing/2014/main" id="{8A130946-18A4-5247-ADC8-D1F85E05B162}"/>
              </a:ext>
            </a:extLst>
          </p:cNvPr>
          <p:cNvSpPr txBox="1"/>
          <p:nvPr/>
        </p:nvSpPr>
        <p:spPr>
          <a:xfrm>
            <a:off x="172078" y="300531"/>
            <a:ext cx="3081349" cy="461665"/>
          </a:xfrm>
          <a:prstGeom prst="rect">
            <a:avLst/>
          </a:prstGeom>
          <a:noFill/>
        </p:spPr>
        <p:txBody>
          <a:bodyPr wrap="square" rtlCol="0">
            <a:spAutoFit/>
          </a:bodyPr>
          <a:lstStyle/>
          <a:p>
            <a:r>
              <a:rPr lang="en-US" sz="1200" dirty="0"/>
              <a:t>Bills of lading are issued by the master of the vessel when the goods are loaded. </a:t>
            </a:r>
          </a:p>
        </p:txBody>
      </p:sp>
      <p:sp>
        <p:nvSpPr>
          <p:cNvPr id="6" name="Rectangle 5">
            <a:extLst>
              <a:ext uri="{FF2B5EF4-FFF2-40B4-BE49-F238E27FC236}">
                <a16:creationId xmlns:a16="http://schemas.microsoft.com/office/drawing/2014/main" id="{D3971A5F-6FE9-9A4A-80DE-A63757528033}"/>
              </a:ext>
            </a:extLst>
          </p:cNvPr>
          <p:cNvSpPr/>
          <p:nvPr/>
        </p:nvSpPr>
        <p:spPr>
          <a:xfrm>
            <a:off x="231055" y="2975783"/>
            <a:ext cx="2450793" cy="1940531"/>
          </a:xfrm>
          <a:prstGeom prst="rect">
            <a:avLst/>
          </a:prstGeom>
        </p:spPr>
        <p:txBody>
          <a:bodyPr wrap="square">
            <a:spAutoFit/>
          </a:bodyPr>
          <a:lstStyle/>
          <a:p>
            <a:r>
              <a:rPr lang="en-US" sz="1001" dirty="0"/>
              <a:t>Non-negotiable bills of lading name the consignee when the bills are issued and the goods </a:t>
            </a:r>
            <a:r>
              <a:rPr lang="en-US" sz="1001" b="1" i="1" dirty="0"/>
              <a:t>must </a:t>
            </a:r>
            <a:r>
              <a:rPr lang="en-US" sz="1001" dirty="0"/>
              <a:t>be delivered to that person</a:t>
            </a:r>
            <a:r>
              <a:rPr lang="en-US" sz="1001" i="1" dirty="0"/>
              <a:t>. </a:t>
            </a:r>
            <a:r>
              <a:rPr lang="en-US" sz="1001" dirty="0"/>
              <a:t>By contrast, negotiable bills of lading mean the consignee of the goods is not named in the bill of lading but is “to order”. In other words, the seller can find a buyer while the goods are in transit and then “endorse” the bills (any stamp will do) to the buyer. Two fake examples are here.[</a:t>
            </a:r>
            <a:r>
              <a:rPr lang="en-US" sz="1001" b="1" dirty="0"/>
              <a:t>insert pop up</a:t>
            </a:r>
            <a:r>
              <a:rPr lang="en-US" sz="1001" dirty="0"/>
              <a:t>] </a:t>
            </a:r>
          </a:p>
        </p:txBody>
      </p:sp>
    </p:spTree>
    <p:extLst>
      <p:ext uri="{BB962C8B-B14F-4D97-AF65-F5344CB8AC3E}">
        <p14:creationId xmlns:p14="http://schemas.microsoft.com/office/powerpoint/2010/main" val="322733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36"/>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5"/>
                                        </p:tgtEl>
                                        <p:attrNameLst>
                                          <p:attrName>style.visibility</p:attrName>
                                        </p:attrNameLst>
                                      </p:cBhvr>
                                      <p:to>
                                        <p:strVal val="hidden"/>
                                      </p:to>
                                    </p:set>
                                  </p:childTnLst>
                                </p:cTn>
                              </p:par>
                              <p:par>
                                <p:cTn id="29" presetID="1" presetClass="entr" presetSubtype="0" fill="hold" grpId="2"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70"/>
                                        </p:tgtEl>
                                        <p:attrNameLst>
                                          <p:attrName>fillcolor</p:attrName>
                                        </p:attrNameLst>
                                      </p:cBhvr>
                                      <p:to>
                                        <a:schemeClr val="accent2"/>
                                      </p:to>
                                    </p:animClr>
                                    <p:set>
                                      <p:cBhvr>
                                        <p:cTn id="35" dur="2000" fill="hold"/>
                                        <p:tgtEl>
                                          <p:spTgt spid="70"/>
                                        </p:tgtEl>
                                        <p:attrNameLst>
                                          <p:attrName>fill.type</p:attrName>
                                        </p:attrNameLst>
                                      </p:cBhvr>
                                      <p:to>
                                        <p:strVal val="solid"/>
                                      </p:to>
                                    </p:set>
                                    <p:set>
                                      <p:cBhvr>
                                        <p:cTn id="36" dur="2000" fill="hold"/>
                                        <p:tgtEl>
                                          <p:spTgt spid="70"/>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3" nodeType="clickEffect">
                                  <p:stCondLst>
                                    <p:cond delay="0"/>
                                  </p:stCondLst>
                                  <p:childTnLst>
                                    <p:set>
                                      <p:cBhvr>
                                        <p:cTn id="40" dur="1" fill="hold">
                                          <p:stCondLst>
                                            <p:cond delay="0"/>
                                          </p:stCondLst>
                                        </p:cTn>
                                        <p:tgtEl>
                                          <p:spTgt spid="42"/>
                                        </p:tgtEl>
                                        <p:attrNameLst>
                                          <p:attrName>style.visibility</p:attrName>
                                        </p:attrNameLst>
                                      </p:cBhvr>
                                      <p:to>
                                        <p:strVal val="hidden"/>
                                      </p:to>
                                    </p:set>
                                  </p:childTnLst>
                                </p:cTn>
                              </p:par>
                              <p:par>
                                <p:cTn id="41" presetID="1" presetClass="entr" presetSubtype="0" fill="hold" grpId="2"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3" nodeType="clickEffect">
                                  <p:stCondLst>
                                    <p:cond delay="0"/>
                                  </p:stCondLst>
                                  <p:childTnLst>
                                    <p:set>
                                      <p:cBhvr>
                                        <p:cTn id="46" dur="1" fill="hold">
                                          <p:stCondLst>
                                            <p:cond delay="0"/>
                                          </p:stCondLst>
                                        </p:cTn>
                                        <p:tgtEl>
                                          <p:spTgt spid="41"/>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6"/>
                                        </p:tgtEl>
                                        <p:attrNameLst>
                                          <p:attrName>style.visibility</p:attrName>
                                        </p:attrNameLst>
                                      </p:cBhvr>
                                      <p:to>
                                        <p:strVal val="hidden"/>
                                      </p:to>
                                    </p:set>
                                  </p:childTnLst>
                                </p:cTn>
                              </p:par>
                              <p:par>
                                <p:cTn id="53" presetID="0" presetClass="path" presetSubtype="0" accel="50000" decel="50000" fill="hold" nodeType="withEffect">
                                  <p:stCondLst>
                                    <p:cond delay="0"/>
                                  </p:stCondLst>
                                  <p:childTnLst>
                                    <p:animMotion origin="layout" path="M -8.33333E-7 -9.87654E-7 L 0.19774 0.00525 " pathEditMode="relative" rAng="0" ptsTypes="AA">
                                      <p:cBhvr>
                                        <p:cTn id="54" dur="2000" fill="hold"/>
                                        <p:tgtEl>
                                          <p:spTgt spid="83"/>
                                        </p:tgtEl>
                                        <p:attrNameLst>
                                          <p:attrName>ppt_x</p:attrName>
                                          <p:attrName>ppt_y</p:attrName>
                                        </p:attrNameLst>
                                      </p:cBhvr>
                                      <p:rCtr x="9878" y="247"/>
                                    </p:animMotion>
                                  </p:childTnLst>
                                </p:cTn>
                              </p:par>
                              <p:par>
                                <p:cTn id="55" presetID="1"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39"/>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40"/>
                                        </p:tgtEl>
                                        <p:attrNameLst>
                                          <p:attrName>style.visibility</p:attrName>
                                        </p:attrNameLst>
                                      </p:cBhvr>
                                      <p:to>
                                        <p:strVal val="hidden"/>
                                      </p:to>
                                    </p:set>
                                  </p:childTnLst>
                                </p:cTn>
                              </p:par>
                              <p:par>
                                <p:cTn id="67" presetID="1" presetClass="entr" presetSubtype="0" fill="hold"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5"/>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7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35"/>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8"/>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1" nodeType="clickEffect">
                                  <p:stCondLst>
                                    <p:cond delay="0"/>
                                  </p:stCondLst>
                                  <p:childTnLst>
                                    <p:set>
                                      <p:cBhvr>
                                        <p:cTn id="100" dur="1" fill="hold">
                                          <p:stCondLst>
                                            <p:cond delay="0"/>
                                          </p:stCondLst>
                                        </p:cTn>
                                        <p:tgtEl>
                                          <p:spTgt spid="38"/>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9"/>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9"/>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34"/>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1" nodeType="clickEffect">
                                  <p:stCondLst>
                                    <p:cond delay="0"/>
                                  </p:stCondLst>
                                  <p:childTnLst>
                                    <p:set>
                                      <p:cBhvr>
                                        <p:cTn id="112" dur="1" fill="hold">
                                          <p:stCondLst>
                                            <p:cond delay="0"/>
                                          </p:stCondLst>
                                        </p:cTn>
                                        <p:tgtEl>
                                          <p:spTgt spid="34"/>
                                        </p:tgtEl>
                                        <p:attrNameLst>
                                          <p:attrName>style.visibility</p:attrName>
                                        </p:attrNameLst>
                                      </p:cBhvr>
                                      <p:to>
                                        <p:strVal val="hidden"/>
                                      </p:to>
                                    </p:set>
                                  </p:childTnLst>
                                </p:cTn>
                              </p:par>
                              <p:par>
                                <p:cTn id="113" presetID="1" presetClass="entr" presetSubtype="0" fill="hold" grpId="0" nodeType="withEffect">
                                  <p:stCondLst>
                                    <p:cond delay="0"/>
                                  </p:stCondLst>
                                  <p:childTnLst>
                                    <p:set>
                                      <p:cBhvr>
                                        <p:cTn id="114" dur="1" fill="hold">
                                          <p:stCondLst>
                                            <p:cond delay="0"/>
                                          </p:stCondLst>
                                        </p:cTn>
                                        <p:tgtEl>
                                          <p:spTgt spid="3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1" nodeType="clickEffect">
                                  <p:stCondLst>
                                    <p:cond delay="0"/>
                                  </p:stCondLst>
                                  <p:childTnLst>
                                    <p:set>
                                      <p:cBhvr>
                                        <p:cTn id="118" dur="1" fill="hold">
                                          <p:stCondLst>
                                            <p:cond delay="0"/>
                                          </p:stCondLst>
                                        </p:cTn>
                                        <p:tgtEl>
                                          <p:spTgt spid="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6" grpId="0" animBg="1"/>
      <p:bldP spid="77" grpId="0" animBg="1"/>
      <p:bldP spid="79" grpId="0"/>
      <p:bldP spid="80" grpId="0"/>
      <p:bldP spid="82" grpId="0"/>
      <p:bldP spid="84" grpId="0"/>
      <p:bldP spid="85" grpId="0"/>
      <p:bldP spid="88" grpId="0"/>
      <p:bldP spid="89" grpId="0"/>
      <p:bldP spid="5" grpId="0"/>
      <p:bldP spid="5" grpId="1"/>
      <p:bldP spid="34" grpId="0"/>
      <p:bldP spid="34" grpId="1"/>
      <p:bldP spid="35" grpId="0"/>
      <p:bldP spid="35" grpId="1"/>
      <p:bldP spid="36" grpId="0"/>
      <p:bldP spid="36" grpId="1"/>
      <p:bldP spid="37" grpId="0"/>
      <p:bldP spid="37" grpId="1"/>
      <p:bldP spid="38" grpId="0"/>
      <p:bldP spid="38" grpId="1"/>
      <p:bldP spid="39" grpId="0"/>
      <p:bldP spid="39" grpId="1"/>
      <p:bldP spid="40" grpId="0"/>
      <p:bldP spid="40" grpId="1"/>
      <p:bldP spid="41" grpId="2"/>
      <p:bldP spid="41" grpId="3"/>
      <p:bldP spid="42" grpId="2"/>
      <p:bldP spid="42" grpId="3"/>
      <p:bldP spid="6" grpId="0"/>
      <p:bldP spid="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C96DFFE-BD7E-EC48-844E-316B693FD211}"/>
              </a:ext>
            </a:extLst>
          </p:cNvPr>
          <p:cNvSpPr/>
          <p:nvPr/>
        </p:nvSpPr>
        <p:spPr>
          <a:xfrm>
            <a:off x="4074940" y="282541"/>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solidFill>
                <a:schemeClr val="tx2">
                  <a:lumMod val="75000"/>
                </a:schemeClr>
              </a:solidFill>
            </a:endParaRPr>
          </a:p>
        </p:txBody>
      </p:sp>
      <p:sp>
        <p:nvSpPr>
          <p:cNvPr id="5" name="Oval 4">
            <a:extLst>
              <a:ext uri="{FF2B5EF4-FFF2-40B4-BE49-F238E27FC236}">
                <a16:creationId xmlns:a16="http://schemas.microsoft.com/office/drawing/2014/main" id="{EAF4CF0A-749D-5D49-9404-310E94559E62}"/>
              </a:ext>
            </a:extLst>
          </p:cNvPr>
          <p:cNvSpPr/>
          <p:nvPr/>
        </p:nvSpPr>
        <p:spPr>
          <a:xfrm>
            <a:off x="4074940" y="4331531"/>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solidFill>
                <a:schemeClr val="tx2">
                  <a:lumMod val="75000"/>
                </a:schemeClr>
              </a:solidFill>
            </a:endParaRPr>
          </a:p>
        </p:txBody>
      </p:sp>
      <p:sp>
        <p:nvSpPr>
          <p:cNvPr id="6" name="Oval 5">
            <a:extLst>
              <a:ext uri="{FF2B5EF4-FFF2-40B4-BE49-F238E27FC236}">
                <a16:creationId xmlns:a16="http://schemas.microsoft.com/office/drawing/2014/main" id="{5F6F9F19-64B1-E440-890C-AAF60F99770D}"/>
              </a:ext>
            </a:extLst>
          </p:cNvPr>
          <p:cNvSpPr/>
          <p:nvPr/>
        </p:nvSpPr>
        <p:spPr>
          <a:xfrm>
            <a:off x="4074940" y="2993576"/>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solidFill>
                <a:schemeClr val="tx2">
                  <a:lumMod val="75000"/>
                </a:schemeClr>
              </a:solidFill>
            </a:endParaRPr>
          </a:p>
        </p:txBody>
      </p:sp>
      <p:sp>
        <p:nvSpPr>
          <p:cNvPr id="7" name="Oval 6">
            <a:extLst>
              <a:ext uri="{FF2B5EF4-FFF2-40B4-BE49-F238E27FC236}">
                <a16:creationId xmlns:a16="http://schemas.microsoft.com/office/drawing/2014/main" id="{C19B3003-5EF5-0F41-BECB-3680582B065D}"/>
              </a:ext>
            </a:extLst>
          </p:cNvPr>
          <p:cNvSpPr/>
          <p:nvPr/>
        </p:nvSpPr>
        <p:spPr>
          <a:xfrm>
            <a:off x="4074940" y="1581405"/>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solidFill>
                <a:schemeClr val="tx2">
                  <a:lumMod val="75000"/>
                </a:schemeClr>
              </a:solidFill>
            </a:endParaRPr>
          </a:p>
        </p:txBody>
      </p:sp>
      <p:cxnSp>
        <p:nvCxnSpPr>
          <p:cNvPr id="9" name="Straight Arrow Connector 8">
            <a:extLst>
              <a:ext uri="{FF2B5EF4-FFF2-40B4-BE49-F238E27FC236}">
                <a16:creationId xmlns:a16="http://schemas.microsoft.com/office/drawing/2014/main" id="{D5D14D1C-490A-6C44-9733-993CFEC9A016}"/>
              </a:ext>
            </a:extLst>
          </p:cNvPr>
          <p:cNvCxnSpPr>
            <a:cxnSpLocks/>
          </p:cNvCxnSpPr>
          <p:nvPr/>
        </p:nvCxnSpPr>
        <p:spPr>
          <a:xfrm>
            <a:off x="4323470" y="873830"/>
            <a:ext cx="0" cy="633478"/>
          </a:xfrm>
          <a:prstGeom prst="straightConnector1">
            <a:avLst/>
          </a:prstGeom>
          <a:ln w="50800">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F430CE61-2A4A-C64A-A3E1-87AF6DC41E51}"/>
              </a:ext>
            </a:extLst>
          </p:cNvPr>
          <p:cNvCxnSpPr>
            <a:cxnSpLocks/>
          </p:cNvCxnSpPr>
          <p:nvPr/>
        </p:nvCxnSpPr>
        <p:spPr>
          <a:xfrm>
            <a:off x="4330213" y="2224832"/>
            <a:ext cx="0" cy="633478"/>
          </a:xfrm>
          <a:prstGeom prst="straightConnector1">
            <a:avLst/>
          </a:prstGeom>
          <a:ln w="50800">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AD7E2DC9-E796-7448-8B20-36A37602043A}"/>
              </a:ext>
            </a:extLst>
          </p:cNvPr>
          <p:cNvCxnSpPr>
            <a:cxnSpLocks/>
          </p:cNvCxnSpPr>
          <p:nvPr/>
        </p:nvCxnSpPr>
        <p:spPr>
          <a:xfrm>
            <a:off x="4323470" y="3590057"/>
            <a:ext cx="0" cy="633478"/>
          </a:xfrm>
          <a:prstGeom prst="straightConnector1">
            <a:avLst/>
          </a:prstGeom>
          <a:ln w="50800">
            <a:tailEnd type="triangle"/>
          </a:ln>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C8B7A345-CB24-B846-A337-0F29E2C556D1}"/>
              </a:ext>
            </a:extLst>
          </p:cNvPr>
          <p:cNvSpPr txBox="1"/>
          <p:nvPr/>
        </p:nvSpPr>
        <p:spPr>
          <a:xfrm>
            <a:off x="4768620" y="792681"/>
            <a:ext cx="4240219" cy="738664"/>
          </a:xfrm>
          <a:prstGeom prst="rect">
            <a:avLst/>
          </a:prstGeom>
          <a:noFill/>
        </p:spPr>
        <p:txBody>
          <a:bodyPr wrap="square" rtlCol="0">
            <a:spAutoFit/>
          </a:bodyPr>
          <a:lstStyle/>
          <a:p>
            <a:r>
              <a:rPr lang="en-US" sz="1400" dirty="0"/>
              <a:t>The owner, often then decides to “bareboat” charter the vessel for a period to a “time charterer”, rather than run the vessel themselves. </a:t>
            </a:r>
          </a:p>
        </p:txBody>
      </p:sp>
      <p:sp>
        <p:nvSpPr>
          <p:cNvPr id="15" name="TextBox 14">
            <a:extLst>
              <a:ext uri="{FF2B5EF4-FFF2-40B4-BE49-F238E27FC236}">
                <a16:creationId xmlns:a16="http://schemas.microsoft.com/office/drawing/2014/main" id="{02CEEF1D-757F-2F46-8953-B51F8BBB2CA8}"/>
              </a:ext>
            </a:extLst>
          </p:cNvPr>
          <p:cNvSpPr txBox="1"/>
          <p:nvPr/>
        </p:nvSpPr>
        <p:spPr>
          <a:xfrm>
            <a:off x="219659" y="1535262"/>
            <a:ext cx="2556456" cy="2031325"/>
          </a:xfrm>
          <a:prstGeom prst="rect">
            <a:avLst/>
          </a:prstGeom>
          <a:noFill/>
        </p:spPr>
        <p:txBody>
          <a:bodyPr wrap="square" rtlCol="0">
            <a:spAutoFit/>
          </a:bodyPr>
          <a:lstStyle/>
          <a:p>
            <a:r>
              <a:rPr lang="en-US" sz="1400" dirty="0"/>
              <a:t>The term “bareboat” means the time charterer needs to hire a master and crew themselves. It’s like renting a rowing boat and having to row it yourself. Time charterers pay “hire” for the use of the vessel, which includes a master and crew.  </a:t>
            </a:r>
          </a:p>
        </p:txBody>
      </p:sp>
      <p:sp>
        <p:nvSpPr>
          <p:cNvPr id="16" name="TextBox 15">
            <a:extLst>
              <a:ext uri="{FF2B5EF4-FFF2-40B4-BE49-F238E27FC236}">
                <a16:creationId xmlns:a16="http://schemas.microsoft.com/office/drawing/2014/main" id="{1F5C2657-7C37-DB41-BA2F-6D041D2D1FB4}"/>
              </a:ext>
            </a:extLst>
          </p:cNvPr>
          <p:cNvSpPr txBox="1"/>
          <p:nvPr/>
        </p:nvSpPr>
        <p:spPr>
          <a:xfrm>
            <a:off x="4758312" y="3484871"/>
            <a:ext cx="4240219" cy="738664"/>
          </a:xfrm>
          <a:prstGeom prst="rect">
            <a:avLst/>
          </a:prstGeom>
          <a:noFill/>
        </p:spPr>
        <p:txBody>
          <a:bodyPr wrap="square" rtlCol="0">
            <a:spAutoFit/>
          </a:bodyPr>
          <a:lstStyle/>
          <a:p>
            <a:r>
              <a:rPr lang="en-US" sz="1400" dirty="0"/>
              <a:t>For commercial reasons a time charterer might the decide not to use the vessel themselves, but to “sub-charter” the vessel on a voyage charter. </a:t>
            </a:r>
          </a:p>
        </p:txBody>
      </p:sp>
      <p:sp>
        <p:nvSpPr>
          <p:cNvPr id="17" name="TextBox 16">
            <a:extLst>
              <a:ext uri="{FF2B5EF4-FFF2-40B4-BE49-F238E27FC236}">
                <a16:creationId xmlns:a16="http://schemas.microsoft.com/office/drawing/2014/main" id="{BCC9B158-29DC-1D48-A52F-80250477AE72}"/>
              </a:ext>
            </a:extLst>
          </p:cNvPr>
          <p:cNvSpPr txBox="1"/>
          <p:nvPr/>
        </p:nvSpPr>
        <p:spPr>
          <a:xfrm>
            <a:off x="203634" y="3002135"/>
            <a:ext cx="2364865" cy="2031325"/>
          </a:xfrm>
          <a:prstGeom prst="rect">
            <a:avLst/>
          </a:prstGeom>
          <a:noFill/>
        </p:spPr>
        <p:txBody>
          <a:bodyPr wrap="square" rtlCol="0">
            <a:spAutoFit/>
          </a:bodyPr>
          <a:lstStyle/>
          <a:p>
            <a:r>
              <a:rPr lang="en-US" sz="1400" dirty="0"/>
              <a:t>The voyage charterer will then have the use of the vessel for a voyage from X to Y and/or Z. A key difference between a </a:t>
            </a:r>
            <a:r>
              <a:rPr lang="en-US" sz="1400" dirty="0" err="1"/>
              <a:t>tiome</a:t>
            </a:r>
            <a:r>
              <a:rPr lang="en-US" sz="1400" dirty="0"/>
              <a:t>-charter and a voyage charter is that a voyage charterer pays “freight” not hire. </a:t>
            </a:r>
          </a:p>
        </p:txBody>
      </p:sp>
      <p:sp>
        <p:nvSpPr>
          <p:cNvPr id="18" name="TextBox 17">
            <a:extLst>
              <a:ext uri="{FF2B5EF4-FFF2-40B4-BE49-F238E27FC236}">
                <a16:creationId xmlns:a16="http://schemas.microsoft.com/office/drawing/2014/main" id="{98ECF269-A2D1-0D4E-A273-40723108E2E5}"/>
              </a:ext>
            </a:extLst>
          </p:cNvPr>
          <p:cNvSpPr txBox="1"/>
          <p:nvPr/>
        </p:nvSpPr>
        <p:spPr>
          <a:xfrm>
            <a:off x="270146" y="296961"/>
            <a:ext cx="2651419" cy="1169551"/>
          </a:xfrm>
          <a:prstGeom prst="rect">
            <a:avLst/>
          </a:prstGeom>
          <a:noFill/>
        </p:spPr>
        <p:txBody>
          <a:bodyPr wrap="square" rtlCol="0">
            <a:spAutoFit/>
          </a:bodyPr>
          <a:lstStyle/>
          <a:p>
            <a:r>
              <a:rPr lang="en-US" sz="1400" dirty="0"/>
              <a:t>NB: A word of warning. A voyage charterer cannot use “set off” arguments if they owe freight but have a claim against the time charterer. </a:t>
            </a:r>
          </a:p>
        </p:txBody>
      </p:sp>
      <p:sp>
        <p:nvSpPr>
          <p:cNvPr id="19" name="TextBox 18">
            <a:extLst>
              <a:ext uri="{FF2B5EF4-FFF2-40B4-BE49-F238E27FC236}">
                <a16:creationId xmlns:a16="http://schemas.microsoft.com/office/drawing/2014/main" id="{2A777E91-A69B-ED4B-A72A-A40BEAD77685}"/>
              </a:ext>
            </a:extLst>
          </p:cNvPr>
          <p:cNvSpPr txBox="1"/>
          <p:nvPr/>
        </p:nvSpPr>
        <p:spPr>
          <a:xfrm>
            <a:off x="3091716" y="296961"/>
            <a:ext cx="884913" cy="369332"/>
          </a:xfrm>
          <a:prstGeom prst="rect">
            <a:avLst/>
          </a:prstGeom>
          <a:noFill/>
        </p:spPr>
        <p:txBody>
          <a:bodyPr wrap="square" rtlCol="0">
            <a:spAutoFit/>
          </a:bodyPr>
          <a:lstStyle/>
          <a:p>
            <a:r>
              <a:rPr lang="en-US" dirty="0"/>
              <a:t>Owner</a:t>
            </a:r>
          </a:p>
        </p:txBody>
      </p:sp>
      <p:sp>
        <p:nvSpPr>
          <p:cNvPr id="21" name="TextBox 20">
            <a:extLst>
              <a:ext uri="{FF2B5EF4-FFF2-40B4-BE49-F238E27FC236}">
                <a16:creationId xmlns:a16="http://schemas.microsoft.com/office/drawing/2014/main" id="{B821A52C-6287-4F43-8D63-183C503C3945}"/>
              </a:ext>
            </a:extLst>
          </p:cNvPr>
          <p:cNvSpPr txBox="1"/>
          <p:nvPr/>
        </p:nvSpPr>
        <p:spPr>
          <a:xfrm>
            <a:off x="2362708" y="3002135"/>
            <a:ext cx="1712232" cy="369332"/>
          </a:xfrm>
          <a:prstGeom prst="rect">
            <a:avLst/>
          </a:prstGeom>
          <a:noFill/>
        </p:spPr>
        <p:txBody>
          <a:bodyPr wrap="square" rtlCol="0">
            <a:spAutoFit/>
          </a:bodyPr>
          <a:lstStyle/>
          <a:p>
            <a:r>
              <a:rPr lang="en-US" dirty="0"/>
              <a:t>Time-charterer</a:t>
            </a:r>
          </a:p>
        </p:txBody>
      </p:sp>
      <p:sp>
        <p:nvSpPr>
          <p:cNvPr id="22" name="TextBox 21">
            <a:extLst>
              <a:ext uri="{FF2B5EF4-FFF2-40B4-BE49-F238E27FC236}">
                <a16:creationId xmlns:a16="http://schemas.microsoft.com/office/drawing/2014/main" id="{32AE6A2D-5FB2-D04D-8D84-21B12D4E7BB0}"/>
              </a:ext>
            </a:extLst>
          </p:cNvPr>
          <p:cNvSpPr txBox="1"/>
          <p:nvPr/>
        </p:nvSpPr>
        <p:spPr>
          <a:xfrm>
            <a:off x="2690954" y="4190846"/>
            <a:ext cx="1285667" cy="646331"/>
          </a:xfrm>
          <a:prstGeom prst="rect">
            <a:avLst/>
          </a:prstGeom>
          <a:noFill/>
        </p:spPr>
        <p:txBody>
          <a:bodyPr wrap="square" rtlCol="0">
            <a:spAutoFit/>
          </a:bodyPr>
          <a:lstStyle/>
          <a:p>
            <a:r>
              <a:rPr lang="en-US" dirty="0"/>
              <a:t>Voyage Charterer</a:t>
            </a:r>
          </a:p>
        </p:txBody>
      </p:sp>
      <p:sp>
        <p:nvSpPr>
          <p:cNvPr id="24" name="TextBox 23">
            <a:extLst>
              <a:ext uri="{FF2B5EF4-FFF2-40B4-BE49-F238E27FC236}">
                <a16:creationId xmlns:a16="http://schemas.microsoft.com/office/drawing/2014/main" id="{788A3D91-0E05-FA42-8EF7-A98BB3BC05E9}"/>
              </a:ext>
            </a:extLst>
          </p:cNvPr>
          <p:cNvSpPr txBox="1"/>
          <p:nvPr/>
        </p:nvSpPr>
        <p:spPr>
          <a:xfrm>
            <a:off x="4768621" y="269461"/>
            <a:ext cx="3835789" cy="523220"/>
          </a:xfrm>
          <a:prstGeom prst="rect">
            <a:avLst/>
          </a:prstGeom>
          <a:noFill/>
        </p:spPr>
        <p:txBody>
          <a:bodyPr wrap="square" rtlCol="0">
            <a:spAutoFit/>
          </a:bodyPr>
          <a:lstStyle/>
          <a:p>
            <a:r>
              <a:rPr lang="en-US" sz="1400" dirty="0"/>
              <a:t>Once a shipyard has built a ship, it becomes useful and the Owner will take possession. </a:t>
            </a:r>
          </a:p>
        </p:txBody>
      </p:sp>
      <p:sp>
        <p:nvSpPr>
          <p:cNvPr id="25" name="TextBox 24">
            <a:extLst>
              <a:ext uri="{FF2B5EF4-FFF2-40B4-BE49-F238E27FC236}">
                <a16:creationId xmlns:a16="http://schemas.microsoft.com/office/drawing/2014/main" id="{7DB263BA-1802-AE40-8B6A-E768FBD8898D}"/>
              </a:ext>
            </a:extLst>
          </p:cNvPr>
          <p:cNvSpPr txBox="1"/>
          <p:nvPr/>
        </p:nvSpPr>
        <p:spPr>
          <a:xfrm>
            <a:off x="2830627" y="1506769"/>
            <a:ext cx="1340451" cy="646331"/>
          </a:xfrm>
          <a:prstGeom prst="rect">
            <a:avLst/>
          </a:prstGeom>
          <a:noFill/>
        </p:spPr>
        <p:txBody>
          <a:bodyPr wrap="square" rtlCol="0">
            <a:spAutoFit/>
          </a:bodyPr>
          <a:lstStyle/>
          <a:p>
            <a:r>
              <a:rPr lang="en-US" dirty="0"/>
              <a:t>Bareboat charterer</a:t>
            </a:r>
          </a:p>
        </p:txBody>
      </p:sp>
      <p:sp>
        <p:nvSpPr>
          <p:cNvPr id="26" name="TextBox 25">
            <a:extLst>
              <a:ext uri="{FF2B5EF4-FFF2-40B4-BE49-F238E27FC236}">
                <a16:creationId xmlns:a16="http://schemas.microsoft.com/office/drawing/2014/main" id="{318959EB-BF37-ED4A-A125-DECAD96578BA}"/>
              </a:ext>
            </a:extLst>
          </p:cNvPr>
          <p:cNvSpPr txBox="1"/>
          <p:nvPr/>
        </p:nvSpPr>
        <p:spPr>
          <a:xfrm>
            <a:off x="4803523" y="2078465"/>
            <a:ext cx="4240219" cy="738664"/>
          </a:xfrm>
          <a:prstGeom prst="rect">
            <a:avLst/>
          </a:prstGeom>
          <a:noFill/>
        </p:spPr>
        <p:txBody>
          <a:bodyPr wrap="square" rtlCol="0">
            <a:spAutoFit/>
          </a:bodyPr>
          <a:lstStyle/>
          <a:p>
            <a:r>
              <a:rPr lang="en-US" sz="1400" dirty="0"/>
              <a:t>The bareboat charterer might then decide to sub-charter the vessel on a time charter to a time-charterer. </a:t>
            </a:r>
          </a:p>
        </p:txBody>
      </p:sp>
    </p:spTree>
    <p:extLst>
      <p:ext uri="{BB962C8B-B14F-4D97-AF65-F5344CB8AC3E}">
        <p14:creationId xmlns:p14="http://schemas.microsoft.com/office/powerpoint/2010/main" val="398648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dissolv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1"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dissolve">
                                      <p:cBhvr>
                                        <p:cTn id="64" dur="500"/>
                                        <p:tgtEl>
                                          <p:spTgt spid="17"/>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dissolve">
                                      <p:cBhvr>
                                        <p:cTn id="6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4" grpId="0"/>
      <p:bldP spid="15" grpId="0"/>
      <p:bldP spid="15" grpId="1"/>
      <p:bldP spid="16" grpId="0"/>
      <p:bldP spid="17" grpId="0"/>
      <p:bldP spid="17" grpId="1"/>
      <p:bldP spid="18" grpId="0"/>
      <p:bldP spid="19" grpId="0"/>
      <p:bldP spid="21" grpId="0"/>
      <p:bldP spid="22" grpId="0"/>
      <p:bldP spid="24" grpId="0"/>
      <p:bldP spid="25"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963</TotalTime>
  <Words>751</Words>
  <Application>Microsoft Macintosh PowerPoint</Application>
  <PresentationFormat>On-screen Show (16:9)</PresentationFormat>
  <Paragraphs>36</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Francis Hornyold-Strickland</cp:lastModifiedBy>
  <cp:revision>125</cp:revision>
  <dcterms:created xsi:type="dcterms:W3CDTF">2010-04-12T23:12:02Z</dcterms:created>
  <dcterms:modified xsi:type="dcterms:W3CDTF">2020-03-25T11:25:51Z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