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C1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5"/>
    <p:restoredTop sz="94694"/>
  </p:normalViewPr>
  <p:slideViewPr>
    <p:cSldViewPr snapToGrid="0" snapToObjects="1">
      <p:cViewPr>
        <p:scale>
          <a:sx n="117" d="100"/>
          <a:sy n="117" d="100"/>
        </p:scale>
        <p:origin x="116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35959-7F04-CA49-B8DA-B36D6FBF67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272CAA-ED94-DA42-AAE6-FF0805F67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9298A-F1F0-2342-A6E1-F6E16BC45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4CFD9-30E2-6249-9D02-EDA7EC0E0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4E1CA-4863-CD4F-82EF-A45FD0210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0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5CCB5-07B5-1649-9C3B-BC21036B4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70C447-15F1-6345-B6F2-089118DC1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9F50A-9393-B244-B114-66C337B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C93C9-2949-9447-BCEC-FC81DED4F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3842E-B8B9-6443-B629-675A2B59E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07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85B406-D90A-304F-88B6-034744CF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DCC73-9B2F-2649-B753-E853B00F7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59518-7272-4D42-A02C-19C026C3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E07A2-945C-9749-B9C6-A7C2E4AB2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76592-8451-F341-8115-1EB158F77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05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33857-BE5E-C84D-B017-CEB90268D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F76CD-BD8F-8641-B602-C096DB30E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5839B-8043-C347-A569-22D51CFB3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BB38D-4310-914B-9DB9-8B9142CBA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AFFFB-0307-F342-8138-A91C7AB4E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2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BF9E1-554A-314B-881E-1D18E1915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49156-7B74-3A45-AA76-AFD79188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05D1C-0B86-594C-A6DD-67240882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946B0-59F1-924B-9819-F0FFCFEF3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6A492-14C1-C545-83CA-F93F12BE5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28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48FF2-DD8A-FA4A-8826-F4EFAD087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DDE7A-86B2-1C45-B89F-A8FDD53FDF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7A784C-B6AF-9243-9D98-B22942117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ADB7F-3972-ED4E-AB8C-8E3AA35E0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B03A90-393A-8A44-AA8A-42941895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A44C07-61A2-644E-9D06-584FC3EC1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0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026BA-8245-EF4F-A9D1-8A4701D70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85814-1B6D-644B-A9D9-4881159D6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1966F1-7017-CE45-BF3E-BFD8EA483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8A56B8-5B51-EB44-AC0A-BAC485DE7B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2B3BE6-F6BD-DC4D-B956-457C444C18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578559-E3AC-474D-8F02-FE709E3DA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27844B-30F5-6643-9543-F0359BEA3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35A81E-4CB0-7D4E-A078-694C155D2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3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81E6-246B-A94D-A4DE-16421E3A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E6BAF4-290B-934A-9658-07477D64D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749447-D156-9D49-9CAD-2EFF038AE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28F6A2-9B61-C846-97DC-EBBCCF5B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7C573D-CEFF-754C-82F2-A6647CF12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A44691-CD83-8240-A039-454E2AA55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68690B-6CB3-A144-AF32-D01D48F1D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26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448C7-E5EB-4C45-9F13-B9DE9A818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5265A-3F11-4944-8613-F15C33D79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DF2DB-5442-AD46-BD16-CB96FCEA7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00001-F583-EC40-A5CC-CAD8A5F6D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27705-6012-3746-91FE-F332F154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9AADF-75EE-974F-9FED-82093895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7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213D-3598-1049-B1FA-8FC7E8E75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D47C9F-A8FE-8F47-9BA1-27B30AEE83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FCE26-8E06-0149-BEA8-836D021BE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E495A-CFE3-154A-961C-56BBCE716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78E57-D46D-1047-8ED3-B2388DE44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7C892-483E-7343-8AC3-E2B8B9CE3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7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C69A70-7AB2-F64C-8A9B-92EFFE0C6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CAEF5-3A77-574B-8F90-6E77BBE33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5173C-B199-2247-8FBE-3088CE85A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A0617-393A-634E-9BDE-8C19F14A2956}" type="datetimeFigureOut">
              <a:rPr lang="en-US" smtClean="0"/>
              <a:t>4/28/20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979C8-D829-3B4D-AB62-D0F99A4FB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43540-B937-4E43-9033-A93036622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7449C-E1D6-7F45-9184-C3BDCA43EB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7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E771C3-5EE4-C641-A2DF-D7C6E455B4F1}"/>
              </a:ext>
            </a:extLst>
          </p:cNvPr>
          <p:cNvSpPr/>
          <p:nvPr/>
        </p:nvSpPr>
        <p:spPr>
          <a:xfrm>
            <a:off x="7657409" y="2020418"/>
            <a:ext cx="3305866" cy="818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>
                <a:latin typeface="Arial" panose="020B0604020202020204" pitchFamily="34" charset="0"/>
                <a:cs typeface="Arial" panose="020B0604020202020204" pitchFamily="34" charset="0"/>
              </a:rPr>
              <a:t>2) “Transferable”, which means that the buyer can pass on the document to a third-party and </a:t>
            </a:r>
            <a:r>
              <a:rPr lang="en-US" sz="1150" b="1" i="1" dirty="0">
                <a:latin typeface="Arial" panose="020B0604020202020204" pitchFamily="34" charset="0"/>
                <a:cs typeface="Arial" panose="020B0604020202020204" pitchFamily="34" charset="0"/>
              </a:rPr>
              <a:t>transfer</a:t>
            </a:r>
            <a:r>
              <a:rPr lang="en-US" sz="1150" dirty="0">
                <a:latin typeface="Arial" panose="020B0604020202020204" pitchFamily="34" charset="0"/>
                <a:cs typeface="Arial" panose="020B0604020202020204" pitchFamily="34" charset="0"/>
              </a:rPr>
              <a:t> to them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AB5CEF-B5F7-0E48-80E0-A03CBCDE2939}"/>
              </a:ext>
            </a:extLst>
          </p:cNvPr>
          <p:cNvSpPr/>
          <p:nvPr/>
        </p:nvSpPr>
        <p:spPr>
          <a:xfrm>
            <a:off x="3127034" y="2169672"/>
            <a:ext cx="2159874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>
                <a:latin typeface="Arial" panose="020B0604020202020204" pitchFamily="34" charset="0"/>
                <a:cs typeface="Arial" panose="020B0604020202020204" pitchFamily="34" charset="0"/>
              </a:rPr>
              <a:t>1) “Negotiable” which means…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F2B83B-10EC-7A4F-A144-6220FE087504}"/>
              </a:ext>
            </a:extLst>
          </p:cNvPr>
          <p:cNvSpPr/>
          <p:nvPr/>
        </p:nvSpPr>
        <p:spPr>
          <a:xfrm>
            <a:off x="9304405" y="3004449"/>
            <a:ext cx="2249887" cy="818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…Rights of suit (choses in action) under the original contract of carriage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4A578-AD9D-864F-8592-4340A1076C44}"/>
              </a:ext>
            </a:extLst>
          </p:cNvPr>
          <p:cNvSpPr/>
          <p:nvPr/>
        </p:nvSpPr>
        <p:spPr>
          <a:xfrm>
            <a:off x="6208988" y="3007020"/>
            <a:ext cx="2159874" cy="818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>
                <a:latin typeface="Arial" panose="020B0604020202020204" pitchFamily="34" charset="0"/>
                <a:cs typeface="Arial" panose="020B0604020202020204" pitchFamily="34" charset="0"/>
              </a:rPr>
              <a:t>Constructive possession (and therefore the right to demand delivery) and…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3CD4FB-1ABD-A948-9BE8-10486F42D2AA}"/>
              </a:ext>
            </a:extLst>
          </p:cNvPr>
          <p:cNvSpPr/>
          <p:nvPr/>
        </p:nvSpPr>
        <p:spPr>
          <a:xfrm>
            <a:off x="4327787" y="477067"/>
            <a:ext cx="3536425" cy="7777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phrase “Document of Title” means a document is…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D046302-0CF8-7D48-97C1-632B513CA191}"/>
              </a:ext>
            </a:extLst>
          </p:cNvPr>
          <p:cNvCxnSpPr>
            <a:cxnSpLocks/>
          </p:cNvCxnSpPr>
          <p:nvPr/>
        </p:nvCxnSpPr>
        <p:spPr>
          <a:xfrm>
            <a:off x="8891970" y="2839060"/>
            <a:ext cx="0" cy="4468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E5FC04E-99D0-E74A-A7D7-AAC865A761C6}"/>
              </a:ext>
            </a:extLst>
          </p:cNvPr>
          <p:cNvCxnSpPr>
            <a:cxnSpLocks/>
          </p:cNvCxnSpPr>
          <p:nvPr/>
        </p:nvCxnSpPr>
        <p:spPr>
          <a:xfrm>
            <a:off x="8266605" y="3285906"/>
            <a:ext cx="11298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0913593-6772-3C43-A1FB-6B796C17C3AE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2921661" y="2674169"/>
            <a:ext cx="1285310" cy="41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E4E63346-9EF5-494E-A8EE-07A1EEB0B649}"/>
              </a:ext>
            </a:extLst>
          </p:cNvPr>
          <p:cNvSpPr/>
          <p:nvPr/>
        </p:nvSpPr>
        <p:spPr>
          <a:xfrm>
            <a:off x="2008354" y="3005608"/>
            <a:ext cx="2159874" cy="777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>
                <a:latin typeface="Arial" panose="020B0604020202020204" pitchFamily="34" charset="0"/>
                <a:cs typeface="Arial" panose="020B0604020202020204" pitchFamily="34" charset="0"/>
              </a:rPr>
              <a:t>The seller can transfer to the buyer (and perfect in that transfer) title in the goods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90105C1-D540-9A4C-8167-381FCF2BC5A0}"/>
              </a:ext>
            </a:extLst>
          </p:cNvPr>
          <p:cNvSpPr/>
          <p:nvPr/>
        </p:nvSpPr>
        <p:spPr>
          <a:xfrm>
            <a:off x="2089261" y="4338298"/>
            <a:ext cx="1894059" cy="659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Documents that are negotiable but </a:t>
            </a:r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transferable include: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3CF5FEF-281C-F34F-A61F-4FCC27534848}"/>
              </a:ext>
            </a:extLst>
          </p:cNvPr>
          <p:cNvSpPr/>
          <p:nvPr/>
        </p:nvSpPr>
        <p:spPr>
          <a:xfrm>
            <a:off x="7979051" y="4338298"/>
            <a:ext cx="2159874" cy="71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>
                <a:latin typeface="Arial" panose="020B0604020202020204" pitchFamily="34" charset="0"/>
                <a:cs typeface="Arial" panose="020B0604020202020204" pitchFamily="34" charset="0"/>
              </a:rPr>
              <a:t>Documents that are transferable AND negotiable include: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DF1C352-9495-404E-87CB-FC7B8D5DF1AE}"/>
              </a:ext>
            </a:extLst>
          </p:cNvPr>
          <p:cNvSpPr/>
          <p:nvPr/>
        </p:nvSpPr>
        <p:spPr>
          <a:xfrm>
            <a:off x="2102280" y="5954881"/>
            <a:ext cx="1325370" cy="371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Straight Delivery Orders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EDD20D7-17E4-F340-84F1-E0AFAC0B8517}"/>
              </a:ext>
            </a:extLst>
          </p:cNvPr>
          <p:cNvSpPr/>
          <p:nvPr/>
        </p:nvSpPr>
        <p:spPr>
          <a:xfrm>
            <a:off x="3603092" y="5915301"/>
            <a:ext cx="1572755" cy="6464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Seawaybills (these confusingly say they are “non-negotiable”, but they mean “non-transferable”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2407622-FDE5-4A41-A8FC-BD6EB6CA7A44}"/>
              </a:ext>
            </a:extLst>
          </p:cNvPr>
          <p:cNvSpPr/>
          <p:nvPr/>
        </p:nvSpPr>
        <p:spPr>
          <a:xfrm>
            <a:off x="592155" y="5954881"/>
            <a:ext cx="1325370" cy="371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Straight bills of lading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A04E1C4-3237-744F-B9BB-B57927A98323}"/>
              </a:ext>
            </a:extLst>
          </p:cNvPr>
          <p:cNvSpPr/>
          <p:nvPr/>
        </p:nvSpPr>
        <p:spPr>
          <a:xfrm>
            <a:off x="6312730" y="5893469"/>
            <a:ext cx="1572755" cy="465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Order bills of lading (endorsed to a third party)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F50B6B8-1743-164B-9587-619B495A39DB}"/>
              </a:ext>
            </a:extLst>
          </p:cNvPr>
          <p:cNvSpPr/>
          <p:nvPr/>
        </p:nvSpPr>
        <p:spPr>
          <a:xfrm>
            <a:off x="8266605" y="5893469"/>
            <a:ext cx="1572755" cy="465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Order delivery orders (endorsed)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DCBBF16-40C9-0D4F-BEFA-AAF429F81A74}"/>
              </a:ext>
            </a:extLst>
          </p:cNvPr>
          <p:cNvSpPr/>
          <p:nvPr/>
        </p:nvSpPr>
        <p:spPr>
          <a:xfrm>
            <a:off x="10027090" y="5892185"/>
            <a:ext cx="1572755" cy="465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Received for shipment “order” bills of lading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7DBC7F-4DC6-8148-81E3-41C8C52BD833}"/>
              </a:ext>
            </a:extLst>
          </p:cNvPr>
          <p:cNvSpPr/>
          <p:nvPr/>
        </p:nvSpPr>
        <p:spPr>
          <a:xfrm>
            <a:off x="5881485" y="2160374"/>
            <a:ext cx="1287516" cy="5044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150" b="1" i="1" dirty="0">
                <a:latin typeface="Arial" panose="020B0604020202020204" pitchFamily="34" charset="0"/>
                <a:cs typeface="Arial" panose="020B0604020202020204" pitchFamily="34" charset="0"/>
              </a:rPr>
              <a:t>sometimes </a:t>
            </a:r>
            <a:r>
              <a:rPr lang="en-US" sz="1150" dirty="0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3957CDCB-DB2A-2C45-B913-5FFA7420B617}"/>
              </a:ext>
            </a:extLst>
          </p:cNvPr>
          <p:cNvSpPr/>
          <p:nvPr/>
        </p:nvSpPr>
        <p:spPr>
          <a:xfrm rot="16200000">
            <a:off x="2827519" y="2700798"/>
            <a:ext cx="521544" cy="2455523"/>
          </a:xfrm>
          <a:prstGeom prst="leftBrace">
            <a:avLst>
              <a:gd name="adj1" fmla="val 12063"/>
              <a:gd name="adj2" fmla="val 5450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3" name="Left Brace 32">
            <a:extLst>
              <a:ext uri="{FF2B5EF4-FFF2-40B4-BE49-F238E27FC236}">
                <a16:creationId xmlns:a16="http://schemas.microsoft.com/office/drawing/2014/main" id="{779125CE-F28D-2940-85D8-94D67DD8D3CA}"/>
              </a:ext>
            </a:extLst>
          </p:cNvPr>
          <p:cNvSpPr/>
          <p:nvPr/>
        </p:nvSpPr>
        <p:spPr>
          <a:xfrm rot="5400000">
            <a:off x="6771330" y="-2270905"/>
            <a:ext cx="474120" cy="8347920"/>
          </a:xfrm>
          <a:prstGeom prst="leftBrace">
            <a:avLst>
              <a:gd name="adj1" fmla="val 51431"/>
              <a:gd name="adj2" fmla="val 562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35" name="Left Brace 34">
            <a:extLst>
              <a:ext uri="{FF2B5EF4-FFF2-40B4-BE49-F238E27FC236}">
                <a16:creationId xmlns:a16="http://schemas.microsoft.com/office/drawing/2014/main" id="{547AD2FE-2523-114B-A803-E7874B42A352}"/>
              </a:ext>
            </a:extLst>
          </p:cNvPr>
          <p:cNvSpPr/>
          <p:nvPr/>
        </p:nvSpPr>
        <p:spPr>
          <a:xfrm rot="16200000">
            <a:off x="6543876" y="-945658"/>
            <a:ext cx="402452" cy="9939952"/>
          </a:xfrm>
          <a:prstGeom prst="leftBrace">
            <a:avLst>
              <a:gd name="adj1" fmla="val 32504"/>
              <a:gd name="adj2" fmla="val 729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EC67D1B-F6D7-C440-9BB2-1D828AC9FF54}"/>
              </a:ext>
            </a:extLst>
          </p:cNvPr>
          <p:cNvCxnSpPr>
            <a:cxnSpLocks/>
          </p:cNvCxnSpPr>
          <p:nvPr/>
        </p:nvCxnSpPr>
        <p:spPr>
          <a:xfrm>
            <a:off x="9029007" y="5224904"/>
            <a:ext cx="0" cy="529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402624C-3064-F949-892C-467E30C70C88}"/>
              </a:ext>
            </a:extLst>
          </p:cNvPr>
          <p:cNvCxnSpPr>
            <a:cxnSpLocks/>
          </p:cNvCxnSpPr>
          <p:nvPr/>
        </p:nvCxnSpPr>
        <p:spPr>
          <a:xfrm flipH="1">
            <a:off x="6855995" y="5224904"/>
            <a:ext cx="1602828" cy="529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496AFD2-F82E-6847-AD8A-1F6817E70B40}"/>
              </a:ext>
            </a:extLst>
          </p:cNvPr>
          <p:cNvCxnSpPr>
            <a:cxnSpLocks/>
          </p:cNvCxnSpPr>
          <p:nvPr/>
        </p:nvCxnSpPr>
        <p:spPr>
          <a:xfrm>
            <a:off x="9399499" y="5224904"/>
            <a:ext cx="966951" cy="529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B0D0C3F-C44D-FF42-9092-A3D526541CD2}"/>
              </a:ext>
            </a:extLst>
          </p:cNvPr>
          <p:cNvCxnSpPr>
            <a:cxnSpLocks/>
          </p:cNvCxnSpPr>
          <p:nvPr/>
        </p:nvCxnSpPr>
        <p:spPr>
          <a:xfrm flipH="1">
            <a:off x="2826177" y="5110372"/>
            <a:ext cx="150652" cy="753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4AE8AA7-2135-9548-9FEC-668AFA825FB0}"/>
              </a:ext>
            </a:extLst>
          </p:cNvPr>
          <p:cNvCxnSpPr>
            <a:cxnSpLocks/>
          </p:cNvCxnSpPr>
          <p:nvPr/>
        </p:nvCxnSpPr>
        <p:spPr>
          <a:xfrm flipH="1">
            <a:off x="1561156" y="5110372"/>
            <a:ext cx="1180463" cy="694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0D237E3-4C15-F744-83E2-E37AAA1E063E}"/>
              </a:ext>
            </a:extLst>
          </p:cNvPr>
          <p:cNvCxnSpPr>
            <a:cxnSpLocks/>
          </p:cNvCxnSpPr>
          <p:nvPr/>
        </p:nvCxnSpPr>
        <p:spPr>
          <a:xfrm>
            <a:off x="3311803" y="5136813"/>
            <a:ext cx="1037567" cy="523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DCB9868-BC2E-F640-8502-53481A199194}"/>
              </a:ext>
            </a:extLst>
          </p:cNvPr>
          <p:cNvCxnSpPr>
            <a:cxnSpLocks/>
          </p:cNvCxnSpPr>
          <p:nvPr/>
        </p:nvCxnSpPr>
        <p:spPr>
          <a:xfrm>
            <a:off x="5419135" y="2409775"/>
            <a:ext cx="3197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B0CA7D8-402E-0D43-84CF-2BFA1F2D6884}"/>
              </a:ext>
            </a:extLst>
          </p:cNvPr>
          <p:cNvCxnSpPr>
            <a:cxnSpLocks/>
          </p:cNvCxnSpPr>
          <p:nvPr/>
        </p:nvCxnSpPr>
        <p:spPr>
          <a:xfrm>
            <a:off x="7288925" y="2368196"/>
            <a:ext cx="2516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D8C7C34E-334F-3D42-AD0E-3786C77B752B}"/>
              </a:ext>
            </a:extLst>
          </p:cNvPr>
          <p:cNvSpPr/>
          <p:nvPr/>
        </p:nvSpPr>
        <p:spPr>
          <a:xfrm>
            <a:off x="592154" y="482242"/>
            <a:ext cx="3265143" cy="1192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150" dirty="0">
                <a:latin typeface="Arial" panose="020B0604020202020204" pitchFamily="34" charset="0"/>
                <a:cs typeface="Arial" panose="020B0604020202020204" pitchFamily="34" charset="0"/>
              </a:rPr>
              <a:t>NB: If the buyer has a document that is negotiable but not transferable, they can also demand delivery and they acquire rights of suit; they just can’t </a:t>
            </a:r>
            <a:r>
              <a:rPr lang="en-US" sz="1150" b="1" i="1" dirty="0">
                <a:latin typeface="Arial" panose="020B0604020202020204" pitchFamily="34" charset="0"/>
                <a:cs typeface="Arial" panose="020B0604020202020204" pitchFamily="34" charset="0"/>
              </a:rPr>
              <a:t>transfer </a:t>
            </a:r>
            <a:r>
              <a:rPr lang="en-US" sz="1150" dirty="0">
                <a:latin typeface="Arial" panose="020B0604020202020204" pitchFamily="34" charset="0"/>
                <a:cs typeface="Arial" panose="020B0604020202020204" pitchFamily="34" charset="0"/>
              </a:rPr>
              <a:t>them to anybody else, without seeking the carrier’s permission via assignment or attornment. </a:t>
            </a:r>
          </a:p>
        </p:txBody>
      </p:sp>
    </p:spTree>
    <p:extLst>
      <p:ext uri="{BB962C8B-B14F-4D97-AF65-F5344CB8AC3E}">
        <p14:creationId xmlns:p14="http://schemas.microsoft.com/office/powerpoint/2010/main" val="1145731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203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 Hornyold-Strickland</dc:creator>
  <cp:lastModifiedBy>Francis Hornyold-Strickland</cp:lastModifiedBy>
  <cp:revision>29</cp:revision>
  <dcterms:created xsi:type="dcterms:W3CDTF">2020-01-17T15:47:44Z</dcterms:created>
  <dcterms:modified xsi:type="dcterms:W3CDTF">2020-04-28T07:52:52Z</dcterms:modified>
</cp:coreProperties>
</file>